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 id="2147483687" r:id="rId3"/>
  </p:sldMasterIdLst>
  <p:notesMasterIdLst>
    <p:notesMasterId r:id="rId25"/>
  </p:notesMasterIdLst>
  <p:sldIdLst>
    <p:sldId id="257" r:id="rId4"/>
    <p:sldId id="339" r:id="rId5"/>
    <p:sldId id="347" r:id="rId6"/>
    <p:sldId id="319" r:id="rId7"/>
    <p:sldId id="329" r:id="rId8"/>
    <p:sldId id="332" r:id="rId9"/>
    <p:sldId id="320" r:id="rId10"/>
    <p:sldId id="293" r:id="rId11"/>
    <p:sldId id="342" r:id="rId12"/>
    <p:sldId id="334" r:id="rId13"/>
    <p:sldId id="335" r:id="rId14"/>
    <p:sldId id="336" r:id="rId15"/>
    <p:sldId id="310" r:id="rId16"/>
    <p:sldId id="317" r:id="rId17"/>
    <p:sldId id="321" r:id="rId18"/>
    <p:sldId id="322" r:id="rId19"/>
    <p:sldId id="343" r:id="rId20"/>
    <p:sldId id="344" r:id="rId21"/>
    <p:sldId id="345" r:id="rId22"/>
    <p:sldId id="346" r:id="rId23"/>
    <p:sldId id="276" r:id="rId24"/>
  </p:sldIdLst>
  <p:sldSz cx="9144000" cy="51482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0088"/>
    <a:srgbClr val="EF4136"/>
    <a:srgbClr val="F04C23"/>
    <a:srgbClr val="D00A54"/>
    <a:srgbClr val="FBAD18"/>
    <a:srgbClr val="A6CE3C"/>
    <a:srgbClr val="5A2F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05"/>
    <p:restoredTop sz="96425"/>
  </p:normalViewPr>
  <p:slideViewPr>
    <p:cSldViewPr snapToGrid="0" showGuides="1">
      <p:cViewPr varScale="1">
        <p:scale>
          <a:sx n="108" d="100"/>
          <a:sy n="108" d="100"/>
        </p:scale>
        <p:origin x="107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A799-7BE9-054B-BB00-1C857A295A41}" type="datetimeFigureOut">
              <a:rPr lang="en-GB" smtClean="0"/>
              <a:t>04/03/2024</a:t>
            </a:fld>
            <a:endParaRPr lang="en-GB"/>
          </a:p>
        </p:txBody>
      </p:sp>
      <p:sp>
        <p:nvSpPr>
          <p:cNvPr id="4" name="Slide Image Placeholder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689AF9-8242-AB4E-BF72-33C723BBC0DB}" type="slidenum">
              <a:rPr lang="en-GB" smtClean="0"/>
              <a:t>‹#›</a:t>
            </a:fld>
            <a:endParaRPr lang="en-GB"/>
          </a:p>
        </p:txBody>
      </p:sp>
    </p:spTree>
    <p:extLst>
      <p:ext uri="{BB962C8B-B14F-4D97-AF65-F5344CB8AC3E}">
        <p14:creationId xmlns:p14="http://schemas.microsoft.com/office/powerpoint/2010/main" val="3801165314"/>
      </p:ext>
    </p:extLst>
  </p:cSld>
  <p:clrMap bg1="lt1" tx1="dk1" bg2="lt2" tx2="dk2" accent1="accent1" accent2="accent2" accent3="accent3" accent4="accent4" accent5="accent5" accent6="accent6" hlink="hlink" folHlink="folHlink"/>
  <p:notesStyle>
    <a:lvl1pPr marL="0" algn="l" defTabSz="685983" rtl="0" eaLnBrk="1" latinLnBrk="0" hangingPunct="1">
      <a:defRPr sz="900" kern="1200">
        <a:solidFill>
          <a:schemeClr val="tx1"/>
        </a:solidFill>
        <a:latin typeface="+mn-lt"/>
        <a:ea typeface="+mn-ea"/>
        <a:cs typeface="+mn-cs"/>
      </a:defRPr>
    </a:lvl1pPr>
    <a:lvl2pPr marL="342991" algn="l" defTabSz="685983" rtl="0" eaLnBrk="1" latinLnBrk="0" hangingPunct="1">
      <a:defRPr sz="900" kern="1200">
        <a:solidFill>
          <a:schemeClr val="tx1"/>
        </a:solidFill>
        <a:latin typeface="+mn-lt"/>
        <a:ea typeface="+mn-ea"/>
        <a:cs typeface="+mn-cs"/>
      </a:defRPr>
    </a:lvl2pPr>
    <a:lvl3pPr marL="685983" algn="l" defTabSz="685983" rtl="0" eaLnBrk="1" latinLnBrk="0" hangingPunct="1">
      <a:defRPr sz="900" kern="1200">
        <a:solidFill>
          <a:schemeClr val="tx1"/>
        </a:solidFill>
        <a:latin typeface="+mn-lt"/>
        <a:ea typeface="+mn-ea"/>
        <a:cs typeface="+mn-cs"/>
      </a:defRPr>
    </a:lvl3pPr>
    <a:lvl4pPr marL="1028974" algn="l" defTabSz="685983" rtl="0" eaLnBrk="1" latinLnBrk="0" hangingPunct="1">
      <a:defRPr sz="900" kern="1200">
        <a:solidFill>
          <a:schemeClr val="tx1"/>
        </a:solidFill>
        <a:latin typeface="+mn-lt"/>
        <a:ea typeface="+mn-ea"/>
        <a:cs typeface="+mn-cs"/>
      </a:defRPr>
    </a:lvl4pPr>
    <a:lvl5pPr marL="1371966" algn="l" defTabSz="685983" rtl="0" eaLnBrk="1" latinLnBrk="0" hangingPunct="1">
      <a:defRPr sz="900" kern="1200">
        <a:solidFill>
          <a:schemeClr val="tx1"/>
        </a:solidFill>
        <a:latin typeface="+mn-lt"/>
        <a:ea typeface="+mn-ea"/>
        <a:cs typeface="+mn-cs"/>
      </a:defRPr>
    </a:lvl5pPr>
    <a:lvl6pPr marL="1714957" algn="l" defTabSz="685983" rtl="0" eaLnBrk="1" latinLnBrk="0" hangingPunct="1">
      <a:defRPr sz="900" kern="1200">
        <a:solidFill>
          <a:schemeClr val="tx1"/>
        </a:solidFill>
        <a:latin typeface="+mn-lt"/>
        <a:ea typeface="+mn-ea"/>
        <a:cs typeface="+mn-cs"/>
      </a:defRPr>
    </a:lvl6pPr>
    <a:lvl7pPr marL="2057949" algn="l" defTabSz="685983" rtl="0" eaLnBrk="1" latinLnBrk="0" hangingPunct="1">
      <a:defRPr sz="900" kern="1200">
        <a:solidFill>
          <a:schemeClr val="tx1"/>
        </a:solidFill>
        <a:latin typeface="+mn-lt"/>
        <a:ea typeface="+mn-ea"/>
        <a:cs typeface="+mn-cs"/>
      </a:defRPr>
    </a:lvl7pPr>
    <a:lvl8pPr marL="2400940" algn="l" defTabSz="685983" rtl="0" eaLnBrk="1" latinLnBrk="0" hangingPunct="1">
      <a:defRPr sz="900" kern="1200">
        <a:solidFill>
          <a:schemeClr val="tx1"/>
        </a:solidFill>
        <a:latin typeface="+mn-lt"/>
        <a:ea typeface="+mn-ea"/>
        <a:cs typeface="+mn-cs"/>
      </a:defRPr>
    </a:lvl8pPr>
    <a:lvl9pPr marL="2743932" algn="l" defTabSz="685983"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chemeClr val="accent5"/>
              </a:gs>
              <a:gs pos="9900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0">
                <a:schemeClr val="accent5"/>
              </a:gs>
              <a:gs pos="99000">
                <a:schemeClr val="tx2"/>
              </a:gs>
            </a:gsLst>
            <a:path path="circle">
              <a:fillToRect t="100000" r="100000"/>
            </a:path>
          </a:gradFill>
          <a:ln w="0" cap="flat">
            <a:noFill/>
            <a:prstDash val="solid"/>
            <a:miter/>
          </a:ln>
        </p:spPr>
        <p:txBody>
          <a:bodyPr rtlCol="0" anchor="ctr"/>
          <a:lstStyle/>
          <a:p>
            <a:endParaRPr lang="en-GB"/>
          </a:p>
        </p:txBody>
      </p:sp>
      <p:sp>
        <p:nvSpPr>
          <p:cNvPr id="4" name="Title 23">
            <a:extLst>
              <a:ext uri="{FF2B5EF4-FFF2-40B4-BE49-F238E27FC236}">
                <a16:creationId xmlns:a16="http://schemas.microsoft.com/office/drawing/2014/main" id="{9FAD4DE7-3A52-7798-9274-7F1C51CF748C}"/>
              </a:ext>
            </a:extLst>
          </p:cNvPr>
          <p:cNvSpPr>
            <a:spLocks noGrp="1"/>
          </p:cNvSpPr>
          <p:nvPr>
            <p:ph type="title" hasCustomPrompt="1"/>
          </p:nvPr>
        </p:nvSpPr>
        <p:spPr>
          <a:xfrm>
            <a:off x="565393" y="1617456"/>
            <a:ext cx="6568324" cy="1752549"/>
          </a:xfrm>
          <a:prstGeom prst="rect">
            <a:avLst/>
          </a:prstGeom>
        </p:spPr>
        <p:txBody>
          <a:bodyPr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5" name="Text Placeholder 28">
            <a:extLst>
              <a:ext uri="{FF2B5EF4-FFF2-40B4-BE49-F238E27FC236}">
                <a16:creationId xmlns:a16="http://schemas.microsoft.com/office/drawing/2014/main" id="{1BA5A649-B47E-110E-66E6-89A7AEED3386}"/>
              </a:ext>
            </a:extLst>
          </p:cNvPr>
          <p:cNvSpPr>
            <a:spLocks noGrp="1"/>
          </p:cNvSpPr>
          <p:nvPr>
            <p:ph type="body" sz="quarter" idx="11" hasCustomPrompt="1"/>
          </p:nvPr>
        </p:nvSpPr>
        <p:spPr>
          <a:xfrm>
            <a:off x="565393" y="3485665"/>
            <a:ext cx="6568324" cy="642938"/>
          </a:xfrm>
          <a:prstGeom prst="rect">
            <a:avLst/>
          </a:prstGeom>
        </p:spPr>
        <p:txBody>
          <a:bodyPr>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248437018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chemeClr val="accent5"/>
              </a:gs>
              <a:gs pos="9900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1" y="0"/>
            <a:ext cx="6864689"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100000">
                <a:schemeClr val="accent5"/>
              </a:gs>
              <a:gs pos="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888755610"/>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chemeClr val="tx2"/>
              </a:gs>
              <a:gs pos="56000">
                <a:schemeClr val="accent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tx2"/>
              </a:gs>
              <a:gs pos="65000">
                <a:schemeClr val="accent2"/>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34501627"/>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chemeClr val="accent3"/>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accent1"/>
              </a:gs>
              <a:gs pos="64000">
                <a:schemeClr val="accent3"/>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637821245"/>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5A2F92"/>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accent1"/>
              </a:gs>
              <a:gs pos="63000">
                <a:srgbClr val="5A2F92"/>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346729758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E60088"/>
              </a:gs>
              <a:gs pos="54000">
                <a:srgbClr val="5A2F9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5A2F92"/>
              </a:gs>
              <a:gs pos="100000">
                <a:srgbClr val="E6008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4229699443"/>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Title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accent4"/>
              </a:gs>
              <a:gs pos="99000">
                <a:srgbClr val="A6CE3C"/>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3837134931"/>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Title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FBAD18"/>
              </a:gs>
              <a:gs pos="52000">
                <a:srgbClr val="D00A5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D00A54"/>
              </a:gs>
              <a:gs pos="99000">
                <a:srgbClr val="FBAD1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78565413"/>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Title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FBAD18"/>
              </a:gs>
              <a:gs pos="51000">
                <a:srgbClr val="F04C2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EF4136"/>
              </a:gs>
              <a:gs pos="99000">
                <a:srgbClr val="FBAD1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977883571"/>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Title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FBAD18"/>
              </a:gs>
              <a:gs pos="50000">
                <a:srgbClr val="E60088"/>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E60088"/>
              </a:gs>
              <a:gs pos="99000">
                <a:srgbClr val="FBAD1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78839782"/>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04909F-A0E7-4F41-8F6D-DBD0C8513585}"/>
              </a:ext>
            </a:extLst>
          </p:cNvPr>
          <p:cNvSpPr/>
          <p:nvPr userDrawn="1"/>
        </p:nvSpPr>
        <p:spPr>
          <a:xfrm>
            <a:off x="0" y="0"/>
            <a:ext cx="9144000" cy="4368800"/>
          </a:xfrm>
          <a:prstGeom prst="rect">
            <a:avLst/>
          </a:prstGeom>
          <a:gradFill flip="none" rotWithShape="1">
            <a:gsLst>
              <a:gs pos="0">
                <a:schemeClr val="accent5"/>
              </a:gs>
              <a:gs pos="9900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78146302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chemeClr val="tx2"/>
              </a:gs>
              <a:gs pos="99000">
                <a:schemeClr val="accent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0">
                <a:schemeClr val="tx2"/>
              </a:gs>
              <a:gs pos="98000">
                <a:schemeClr val="accent2"/>
              </a:gs>
            </a:gsLst>
            <a:path path="circle">
              <a:fillToRect t="100000" r="100000"/>
            </a:path>
          </a:gradFill>
          <a:ln w="0" cap="flat">
            <a:noFill/>
            <a:prstDash val="solid"/>
            <a:miter/>
          </a:ln>
        </p:spPr>
        <p:txBody>
          <a:bodyPr rtlCol="0" anchor="ctr"/>
          <a:lstStyle/>
          <a:p>
            <a:endParaRPr lang="en-GB"/>
          </a:p>
        </p:txBody>
      </p:sp>
      <p:sp>
        <p:nvSpPr>
          <p:cNvPr id="4" name="Title 23">
            <a:extLst>
              <a:ext uri="{FF2B5EF4-FFF2-40B4-BE49-F238E27FC236}">
                <a16:creationId xmlns:a16="http://schemas.microsoft.com/office/drawing/2014/main" id="{9FAD4DE7-3A52-7798-9274-7F1C51CF748C}"/>
              </a:ext>
            </a:extLst>
          </p:cNvPr>
          <p:cNvSpPr>
            <a:spLocks noGrp="1"/>
          </p:cNvSpPr>
          <p:nvPr>
            <p:ph type="title" hasCustomPrompt="1"/>
          </p:nvPr>
        </p:nvSpPr>
        <p:spPr>
          <a:xfrm>
            <a:off x="565393" y="1617456"/>
            <a:ext cx="6568324" cy="1752549"/>
          </a:xfrm>
          <a:prstGeom prst="rect">
            <a:avLst/>
          </a:prstGeom>
        </p:spPr>
        <p:txBody>
          <a:bodyPr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5" name="Text Placeholder 28">
            <a:extLst>
              <a:ext uri="{FF2B5EF4-FFF2-40B4-BE49-F238E27FC236}">
                <a16:creationId xmlns:a16="http://schemas.microsoft.com/office/drawing/2014/main" id="{1BA5A649-B47E-110E-66E6-89A7AEED3386}"/>
              </a:ext>
            </a:extLst>
          </p:cNvPr>
          <p:cNvSpPr>
            <a:spLocks noGrp="1"/>
          </p:cNvSpPr>
          <p:nvPr>
            <p:ph type="body" sz="quarter" idx="11" hasCustomPrompt="1"/>
          </p:nvPr>
        </p:nvSpPr>
        <p:spPr>
          <a:xfrm>
            <a:off x="565393" y="3485665"/>
            <a:ext cx="6568324" cy="642938"/>
          </a:xfrm>
          <a:prstGeom prst="rect">
            <a:avLst/>
          </a:prstGeom>
        </p:spPr>
        <p:txBody>
          <a:bodyPr>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113430576"/>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033D88-A303-2CB2-46B2-78748833AFE8}"/>
              </a:ext>
            </a:extLst>
          </p:cNvPr>
          <p:cNvSpPr/>
          <p:nvPr userDrawn="1"/>
        </p:nvSpPr>
        <p:spPr>
          <a:xfrm>
            <a:off x="0" y="0"/>
            <a:ext cx="9144000" cy="4368800"/>
          </a:xfrm>
          <a:prstGeom prst="rect">
            <a:avLst/>
          </a:prstGeom>
          <a:gradFill flip="none" rotWithShape="1">
            <a:gsLst>
              <a:gs pos="0">
                <a:schemeClr val="tx2"/>
              </a:gs>
              <a:gs pos="56000">
                <a:schemeClr val="accent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803220294"/>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157CA6-10BD-1DD8-A523-D2C5947776F9}"/>
              </a:ext>
            </a:extLst>
          </p:cNvPr>
          <p:cNvSpPr/>
          <p:nvPr userDrawn="1"/>
        </p:nvSpPr>
        <p:spPr>
          <a:xfrm>
            <a:off x="0" y="0"/>
            <a:ext cx="9144000" cy="4368800"/>
          </a:xfrm>
          <a:prstGeom prst="rect">
            <a:avLst/>
          </a:prstGeom>
          <a:gradFill flip="none" rotWithShape="1">
            <a:gsLst>
              <a:gs pos="0">
                <a:schemeClr val="accent3"/>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967103196"/>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880396-0AF5-CC28-24D1-0C99BA8927A5}"/>
              </a:ext>
            </a:extLst>
          </p:cNvPr>
          <p:cNvSpPr/>
          <p:nvPr userDrawn="1"/>
        </p:nvSpPr>
        <p:spPr>
          <a:xfrm>
            <a:off x="0" y="0"/>
            <a:ext cx="9144000" cy="4368800"/>
          </a:xfrm>
          <a:prstGeom prst="rect">
            <a:avLst/>
          </a:prstGeom>
          <a:gradFill flip="none" rotWithShape="1">
            <a:gsLst>
              <a:gs pos="0">
                <a:srgbClr val="5A2F92"/>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145882211"/>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900FA3-99B3-B6DE-AF98-EE49E6B426C9}"/>
              </a:ext>
            </a:extLst>
          </p:cNvPr>
          <p:cNvSpPr/>
          <p:nvPr userDrawn="1"/>
        </p:nvSpPr>
        <p:spPr>
          <a:xfrm>
            <a:off x="0" y="0"/>
            <a:ext cx="9144000" cy="4368800"/>
          </a:xfrm>
          <a:prstGeom prst="rect">
            <a:avLst/>
          </a:prstGeom>
          <a:gradFill flip="none" rotWithShape="1">
            <a:gsLst>
              <a:gs pos="0">
                <a:srgbClr val="E60088"/>
              </a:gs>
              <a:gs pos="54000">
                <a:srgbClr val="5A2F9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17163090"/>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A9D3D8-B99B-4E1C-F55F-0CD07616AD69}"/>
              </a:ext>
            </a:extLst>
          </p:cNvPr>
          <p:cNvSpPr/>
          <p:nvPr userDrawn="1"/>
        </p:nvSpPr>
        <p:spPr>
          <a:xfrm>
            <a:off x="0" y="0"/>
            <a:ext cx="9144000" cy="436880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4031110277"/>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7_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286C9A-0AA7-C6F3-3992-75CB423B5898}"/>
              </a:ext>
            </a:extLst>
          </p:cNvPr>
          <p:cNvSpPr/>
          <p:nvPr userDrawn="1"/>
        </p:nvSpPr>
        <p:spPr>
          <a:xfrm>
            <a:off x="0" y="0"/>
            <a:ext cx="9144000" cy="4368800"/>
          </a:xfrm>
          <a:prstGeom prst="rect">
            <a:avLst/>
          </a:prstGeom>
          <a:gradFill flip="none" rotWithShape="1">
            <a:gsLst>
              <a:gs pos="0">
                <a:srgbClr val="FBAD18"/>
              </a:gs>
              <a:gs pos="52000">
                <a:srgbClr val="D00A5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1981863517"/>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8_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DEC03D-6442-F120-9EC4-761FF98AFA95}"/>
              </a:ext>
            </a:extLst>
          </p:cNvPr>
          <p:cNvSpPr/>
          <p:nvPr userDrawn="1"/>
        </p:nvSpPr>
        <p:spPr>
          <a:xfrm>
            <a:off x="0" y="0"/>
            <a:ext cx="9144000" cy="4368800"/>
          </a:xfrm>
          <a:prstGeom prst="rect">
            <a:avLst/>
          </a:prstGeom>
          <a:gradFill flip="none" rotWithShape="1">
            <a:gsLst>
              <a:gs pos="0">
                <a:srgbClr val="FBAD18"/>
              </a:gs>
              <a:gs pos="51000">
                <a:srgbClr val="F04C2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919482794"/>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Title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2DEBEA-BF99-0DED-1E1B-DC91C46E29EB}"/>
              </a:ext>
            </a:extLst>
          </p:cNvPr>
          <p:cNvSpPr/>
          <p:nvPr userDrawn="1"/>
        </p:nvSpPr>
        <p:spPr>
          <a:xfrm>
            <a:off x="0" y="0"/>
            <a:ext cx="9144000" cy="4368800"/>
          </a:xfrm>
          <a:prstGeom prst="rect">
            <a:avLst/>
          </a:prstGeom>
          <a:gradFill flip="none" rotWithShape="1">
            <a:gsLst>
              <a:gs pos="0">
                <a:srgbClr val="FBAD18"/>
              </a:gs>
              <a:gs pos="50000">
                <a:srgbClr val="E60088"/>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491118459"/>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68686-8C00-D26F-456C-10FBD0260FA7}"/>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Tree>
    <p:extLst>
      <p:ext uri="{BB962C8B-B14F-4D97-AF65-F5344CB8AC3E}">
        <p14:creationId xmlns:p14="http://schemas.microsoft.com/office/powerpoint/2010/main" val="1936583743"/>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p:nvPr>
        </p:nvSpPr>
        <p:spPr>
          <a:xfrm>
            <a:off x="303213" y="1741596"/>
            <a:ext cx="8532812" cy="2627204"/>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extBox 5">
            <a:extLst>
              <a:ext uri="{FF2B5EF4-FFF2-40B4-BE49-F238E27FC236}">
                <a16:creationId xmlns:a16="http://schemas.microsoft.com/office/drawing/2014/main" id="{E438499D-5718-4159-DD63-C0A68A643964}"/>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7" name="Title 1">
            <a:extLst>
              <a:ext uri="{FF2B5EF4-FFF2-40B4-BE49-F238E27FC236}">
                <a16:creationId xmlns:a16="http://schemas.microsoft.com/office/drawing/2014/main" id="{CA66B78B-085E-A6EB-0608-D2B29EB86D5B}"/>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75576065"/>
      </p:ext>
    </p:extLst>
  </p:cSld>
  <p:clrMapOvr>
    <a:masterClrMapping/>
  </p:clrMapOvr>
  <p:extLst>
    <p:ext uri="{DCECCB84-F9BA-43D5-87BE-67443E8EF086}">
      <p15:sldGuideLst xmlns:p15="http://schemas.microsoft.com/office/powerpoint/2012/main">
        <p15:guide id="4" orient="horz" pos="80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chemeClr val="accent1"/>
              </a:gs>
              <a:gs pos="98000">
                <a:schemeClr val="accent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0">
                <a:schemeClr val="accent1"/>
              </a:gs>
              <a:gs pos="98000">
                <a:schemeClr val="accent3"/>
              </a:gs>
            </a:gsLst>
            <a:path path="circle">
              <a:fillToRect t="100000" r="100000"/>
            </a:path>
          </a:gradFill>
          <a:ln w="0" cap="flat">
            <a:noFill/>
            <a:prstDash val="solid"/>
            <a:miter/>
          </a:ln>
        </p:spPr>
        <p:txBody>
          <a:bodyPr rtlCol="0" anchor="ctr"/>
          <a:lstStyle/>
          <a:p>
            <a:endParaRPr lang="en-GB"/>
          </a:p>
        </p:txBody>
      </p:sp>
      <p:sp>
        <p:nvSpPr>
          <p:cNvPr id="4" name="Title 23">
            <a:extLst>
              <a:ext uri="{FF2B5EF4-FFF2-40B4-BE49-F238E27FC236}">
                <a16:creationId xmlns:a16="http://schemas.microsoft.com/office/drawing/2014/main" id="{9FAD4DE7-3A52-7798-9274-7F1C51CF748C}"/>
              </a:ext>
            </a:extLst>
          </p:cNvPr>
          <p:cNvSpPr>
            <a:spLocks noGrp="1"/>
          </p:cNvSpPr>
          <p:nvPr>
            <p:ph type="title" hasCustomPrompt="1"/>
          </p:nvPr>
        </p:nvSpPr>
        <p:spPr>
          <a:xfrm>
            <a:off x="565393" y="1617456"/>
            <a:ext cx="6568324" cy="1752549"/>
          </a:xfrm>
          <a:prstGeom prst="rect">
            <a:avLst/>
          </a:prstGeom>
        </p:spPr>
        <p:txBody>
          <a:bodyPr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5" name="Text Placeholder 28">
            <a:extLst>
              <a:ext uri="{FF2B5EF4-FFF2-40B4-BE49-F238E27FC236}">
                <a16:creationId xmlns:a16="http://schemas.microsoft.com/office/drawing/2014/main" id="{1BA5A649-B47E-110E-66E6-89A7AEED3386}"/>
              </a:ext>
            </a:extLst>
          </p:cNvPr>
          <p:cNvSpPr>
            <a:spLocks noGrp="1"/>
          </p:cNvSpPr>
          <p:nvPr>
            <p:ph type="body" sz="quarter" idx="11" hasCustomPrompt="1"/>
          </p:nvPr>
        </p:nvSpPr>
        <p:spPr>
          <a:xfrm>
            <a:off x="565393" y="3485665"/>
            <a:ext cx="6568324" cy="642938"/>
          </a:xfrm>
          <a:prstGeom prst="rect">
            <a:avLst/>
          </a:prstGeom>
        </p:spPr>
        <p:txBody>
          <a:bodyPr>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1465939843"/>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p:nvPr>
        </p:nvSpPr>
        <p:spPr>
          <a:xfrm>
            <a:off x="303213" y="1741596"/>
            <a:ext cx="4086225" cy="2627204"/>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p:nvPr>
        </p:nvSpPr>
        <p:spPr>
          <a:xfrm>
            <a:off x="4754564" y="1741596"/>
            <a:ext cx="4086225" cy="2627204"/>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Box 4">
            <a:extLst>
              <a:ext uri="{FF2B5EF4-FFF2-40B4-BE49-F238E27FC236}">
                <a16:creationId xmlns:a16="http://schemas.microsoft.com/office/drawing/2014/main" id="{BA2A4CAA-1CFB-A72B-F869-43AEE64E19EC}"/>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6" name="Title 1">
            <a:extLst>
              <a:ext uri="{FF2B5EF4-FFF2-40B4-BE49-F238E27FC236}">
                <a16:creationId xmlns:a16="http://schemas.microsoft.com/office/drawing/2014/main" id="{ACD606A7-3A7C-CB38-062D-596D16EFBCA1}"/>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534716781"/>
      </p:ext>
    </p:extLst>
  </p:cSld>
  <p:clrMapOvr>
    <a:masterClrMapping/>
  </p:clrMapOvr>
  <p:extLst>
    <p:ext uri="{DCECCB84-F9BA-43D5-87BE-67443E8EF086}">
      <p15:sldGuideLst xmlns:p15="http://schemas.microsoft.com/office/powerpoint/2012/main">
        <p15:guide id="4" orient="horz" pos="805" userDrawn="1">
          <p15:clr>
            <a:srgbClr val="FBAE40"/>
          </p15:clr>
        </p15:guide>
        <p15:guide id="9" pos="2765" userDrawn="1">
          <p15:clr>
            <a:srgbClr val="FBAE40"/>
          </p15:clr>
        </p15:guide>
        <p15:guide id="10" pos="2991"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p:nvPr>
        </p:nvSpPr>
        <p:spPr>
          <a:xfrm>
            <a:off x="303214" y="1741596"/>
            <a:ext cx="2595562" cy="2627204"/>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p:nvPr>
        </p:nvSpPr>
        <p:spPr>
          <a:xfrm>
            <a:off x="3257550" y="1741596"/>
            <a:ext cx="2601913" cy="2627204"/>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Content Placeholder 3">
            <a:extLst>
              <a:ext uri="{FF2B5EF4-FFF2-40B4-BE49-F238E27FC236}">
                <a16:creationId xmlns:a16="http://schemas.microsoft.com/office/drawing/2014/main" id="{2EE7F0B8-7FD8-9ABB-E2BA-681CDA4C3C6F}"/>
              </a:ext>
            </a:extLst>
          </p:cNvPr>
          <p:cNvSpPr>
            <a:spLocks noGrp="1"/>
          </p:cNvSpPr>
          <p:nvPr>
            <p:ph sz="quarter" idx="12"/>
          </p:nvPr>
        </p:nvSpPr>
        <p:spPr>
          <a:xfrm>
            <a:off x="6234112" y="1741596"/>
            <a:ext cx="2601913" cy="2627204"/>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extBox 5">
            <a:extLst>
              <a:ext uri="{FF2B5EF4-FFF2-40B4-BE49-F238E27FC236}">
                <a16:creationId xmlns:a16="http://schemas.microsoft.com/office/drawing/2014/main" id="{E1DC37D6-7D48-569D-4B98-9CB8CE9E2A5E}"/>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8" name="Title 1">
            <a:extLst>
              <a:ext uri="{FF2B5EF4-FFF2-40B4-BE49-F238E27FC236}">
                <a16:creationId xmlns:a16="http://schemas.microsoft.com/office/drawing/2014/main" id="{CC475998-2F26-E7C1-96E8-028BD4203618}"/>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992159195"/>
      </p:ext>
    </p:extLst>
  </p:cSld>
  <p:clrMapOvr>
    <a:masterClrMapping/>
  </p:clrMapOvr>
  <p:extLst>
    <p:ext uri="{DCECCB84-F9BA-43D5-87BE-67443E8EF086}">
      <p15:sldGuideLst xmlns:p15="http://schemas.microsoft.com/office/powerpoint/2012/main">
        <p15:guide id="4" orient="horz" pos="805" userDrawn="1">
          <p15:clr>
            <a:srgbClr val="FBAE40"/>
          </p15:clr>
        </p15:guide>
        <p15:guide id="11" pos="1826" userDrawn="1">
          <p15:clr>
            <a:srgbClr val="FBAE40"/>
          </p15:clr>
        </p15:guide>
        <p15:guide id="12" pos="2052" userDrawn="1">
          <p15:clr>
            <a:srgbClr val="FBAE40"/>
          </p15:clr>
        </p15:guide>
        <p15:guide id="13" pos="3691" userDrawn="1">
          <p15:clr>
            <a:srgbClr val="FBAE40"/>
          </p15:clr>
        </p15:guide>
        <p15:guide id="14" pos="3921"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p:nvPr>
        </p:nvSpPr>
        <p:spPr>
          <a:xfrm>
            <a:off x="303214" y="1741596"/>
            <a:ext cx="1857374" cy="2627204"/>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p:nvPr>
        </p:nvSpPr>
        <p:spPr>
          <a:xfrm>
            <a:off x="2525713" y="1741596"/>
            <a:ext cx="1849435" cy="2627204"/>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Content Placeholder 3">
            <a:extLst>
              <a:ext uri="{FF2B5EF4-FFF2-40B4-BE49-F238E27FC236}">
                <a16:creationId xmlns:a16="http://schemas.microsoft.com/office/drawing/2014/main" id="{2EE7F0B8-7FD8-9ABB-E2BA-681CDA4C3C6F}"/>
              </a:ext>
            </a:extLst>
          </p:cNvPr>
          <p:cNvSpPr>
            <a:spLocks noGrp="1"/>
          </p:cNvSpPr>
          <p:nvPr>
            <p:ph sz="quarter" idx="12"/>
          </p:nvPr>
        </p:nvSpPr>
        <p:spPr>
          <a:xfrm>
            <a:off x="4754564" y="1741596"/>
            <a:ext cx="1849436" cy="2627204"/>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Content Placeholder 3">
            <a:extLst>
              <a:ext uri="{FF2B5EF4-FFF2-40B4-BE49-F238E27FC236}">
                <a16:creationId xmlns:a16="http://schemas.microsoft.com/office/drawing/2014/main" id="{B53A7BC6-EC36-926F-E788-74B288263199}"/>
              </a:ext>
            </a:extLst>
          </p:cNvPr>
          <p:cNvSpPr>
            <a:spLocks noGrp="1"/>
          </p:cNvSpPr>
          <p:nvPr>
            <p:ph sz="quarter" idx="13"/>
          </p:nvPr>
        </p:nvSpPr>
        <p:spPr>
          <a:xfrm>
            <a:off x="6983416" y="1741596"/>
            <a:ext cx="1849436" cy="2627204"/>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9" name="Title 1">
            <a:extLst>
              <a:ext uri="{FF2B5EF4-FFF2-40B4-BE49-F238E27FC236}">
                <a16:creationId xmlns:a16="http://schemas.microsoft.com/office/drawing/2014/main" id="{F7E015B9-F2C3-31B3-E753-6667BDFBCF9A}"/>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500039603"/>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p:nvPr>
        </p:nvSpPr>
        <p:spPr>
          <a:xfrm>
            <a:off x="303213" y="1649788"/>
            <a:ext cx="8532811"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Content Placeholder 5">
            <a:extLst>
              <a:ext uri="{FF2B5EF4-FFF2-40B4-BE49-F238E27FC236}">
                <a16:creationId xmlns:a16="http://schemas.microsoft.com/office/drawing/2014/main" id="{D5184203-8B0A-D466-F5BC-53A6B7F35CED}"/>
              </a:ext>
            </a:extLst>
          </p:cNvPr>
          <p:cNvSpPr>
            <a:spLocks noGrp="1"/>
          </p:cNvSpPr>
          <p:nvPr>
            <p:ph sz="quarter" idx="17"/>
          </p:nvPr>
        </p:nvSpPr>
        <p:spPr>
          <a:xfrm>
            <a:off x="303213" y="3201026"/>
            <a:ext cx="8532811"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1">
            <a:extLst>
              <a:ext uri="{FF2B5EF4-FFF2-40B4-BE49-F238E27FC236}">
                <a16:creationId xmlns:a16="http://schemas.microsoft.com/office/drawing/2014/main" id="{8AB98FEA-A9D2-E0AF-6803-020C79CAAD6A}"/>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3633768371"/>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1_Title Slide">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p:nvPr>
        </p:nvSpPr>
        <p:spPr>
          <a:xfrm>
            <a:off x="303213" y="1649788"/>
            <a:ext cx="4086225"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Content Placeholder 5">
            <a:extLst>
              <a:ext uri="{FF2B5EF4-FFF2-40B4-BE49-F238E27FC236}">
                <a16:creationId xmlns:a16="http://schemas.microsoft.com/office/drawing/2014/main" id="{D5184203-8B0A-D466-F5BC-53A6B7F35CED}"/>
              </a:ext>
            </a:extLst>
          </p:cNvPr>
          <p:cNvSpPr>
            <a:spLocks noGrp="1"/>
          </p:cNvSpPr>
          <p:nvPr>
            <p:ph sz="quarter" idx="17"/>
          </p:nvPr>
        </p:nvSpPr>
        <p:spPr>
          <a:xfrm>
            <a:off x="303213" y="3201026"/>
            <a:ext cx="4086225"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5">
            <a:extLst>
              <a:ext uri="{FF2B5EF4-FFF2-40B4-BE49-F238E27FC236}">
                <a16:creationId xmlns:a16="http://schemas.microsoft.com/office/drawing/2014/main" id="{596FBC1E-3C5C-5E65-C630-954E2D14A86A}"/>
              </a:ext>
            </a:extLst>
          </p:cNvPr>
          <p:cNvSpPr>
            <a:spLocks noGrp="1"/>
          </p:cNvSpPr>
          <p:nvPr>
            <p:ph sz="quarter" idx="18"/>
          </p:nvPr>
        </p:nvSpPr>
        <p:spPr>
          <a:xfrm>
            <a:off x="4748213" y="1649788"/>
            <a:ext cx="4086225"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Content Placeholder 5">
            <a:extLst>
              <a:ext uri="{FF2B5EF4-FFF2-40B4-BE49-F238E27FC236}">
                <a16:creationId xmlns:a16="http://schemas.microsoft.com/office/drawing/2014/main" id="{98A2E827-DAB5-3E92-E626-C4DDCECC2FE7}"/>
              </a:ext>
            </a:extLst>
          </p:cNvPr>
          <p:cNvSpPr>
            <a:spLocks noGrp="1"/>
          </p:cNvSpPr>
          <p:nvPr>
            <p:ph sz="quarter" idx="19"/>
          </p:nvPr>
        </p:nvSpPr>
        <p:spPr>
          <a:xfrm>
            <a:off x="4748213" y="3201026"/>
            <a:ext cx="4086225"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Title 1">
            <a:extLst>
              <a:ext uri="{FF2B5EF4-FFF2-40B4-BE49-F238E27FC236}">
                <a16:creationId xmlns:a16="http://schemas.microsoft.com/office/drawing/2014/main" id="{AF99843B-522C-BCBA-F40B-AD78E6A215F5}"/>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711535091"/>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p:nvPr>
        </p:nvSpPr>
        <p:spPr>
          <a:xfrm>
            <a:off x="2888571" y="1649788"/>
            <a:ext cx="5947453" cy="2355412"/>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Picture Placeholder 4">
            <a:extLst>
              <a:ext uri="{FF2B5EF4-FFF2-40B4-BE49-F238E27FC236}">
                <a16:creationId xmlns:a16="http://schemas.microsoft.com/office/drawing/2014/main" id="{ABB8F230-019C-10B2-4C8F-F4E6ECA7C575}"/>
              </a:ext>
            </a:extLst>
          </p:cNvPr>
          <p:cNvSpPr>
            <a:spLocks noGrp="1"/>
          </p:cNvSpPr>
          <p:nvPr>
            <p:ph type="pic" sz="quarter" idx="15" hasCustomPrompt="1"/>
          </p:nvPr>
        </p:nvSpPr>
        <p:spPr>
          <a:xfrm>
            <a:off x="303214" y="1277939"/>
            <a:ext cx="2222499" cy="3090862"/>
          </a:xfrm>
          <a:prstGeom prst="rect">
            <a:avLst/>
          </a:prstGeom>
          <a:solidFill>
            <a:schemeClr val="tx1">
              <a:lumMod val="20000"/>
              <a:lumOff val="80000"/>
            </a:schemeClr>
          </a:solidFill>
        </p:spPr>
        <p:txBody>
          <a:bodyPr vert="horz" anchor="ctr"/>
          <a:lstStyle>
            <a:lvl1pPr marL="0" indent="0" algn="ctr">
              <a:buNone/>
              <a:defRPr sz="2000">
                <a:solidFill>
                  <a:schemeClr val="tx1">
                    <a:lumMod val="20000"/>
                    <a:lumOff val="80000"/>
                  </a:schemeClr>
                </a:solidFill>
              </a:defRPr>
            </a:lvl1pPr>
          </a:lstStyle>
          <a:p>
            <a:r>
              <a:rPr lang="en-US" dirty="0"/>
              <a:t>IMAGE</a:t>
            </a:r>
          </a:p>
        </p:txBody>
      </p:sp>
      <p:sp>
        <p:nvSpPr>
          <p:cNvPr id="3" name="Title 1">
            <a:extLst>
              <a:ext uri="{FF2B5EF4-FFF2-40B4-BE49-F238E27FC236}">
                <a16:creationId xmlns:a16="http://schemas.microsoft.com/office/drawing/2014/main" id="{AD530D00-6278-2EC6-12A4-66FC31C9378C}"/>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91789987"/>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p:nvPr>
        </p:nvSpPr>
        <p:spPr>
          <a:xfrm>
            <a:off x="303213" y="1649788"/>
            <a:ext cx="5947453" cy="2355412"/>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Picture Placeholder 4">
            <a:extLst>
              <a:ext uri="{FF2B5EF4-FFF2-40B4-BE49-F238E27FC236}">
                <a16:creationId xmlns:a16="http://schemas.microsoft.com/office/drawing/2014/main" id="{ABB8F230-019C-10B2-4C8F-F4E6ECA7C575}"/>
              </a:ext>
            </a:extLst>
          </p:cNvPr>
          <p:cNvSpPr>
            <a:spLocks noGrp="1"/>
          </p:cNvSpPr>
          <p:nvPr>
            <p:ph type="pic" sz="quarter" idx="15" hasCustomPrompt="1"/>
          </p:nvPr>
        </p:nvSpPr>
        <p:spPr>
          <a:xfrm>
            <a:off x="6604000" y="1277939"/>
            <a:ext cx="2232025" cy="3090862"/>
          </a:xfrm>
          <a:prstGeom prst="rect">
            <a:avLst/>
          </a:prstGeom>
          <a:solidFill>
            <a:schemeClr val="tx1">
              <a:lumMod val="20000"/>
              <a:lumOff val="80000"/>
            </a:schemeClr>
          </a:solidFill>
        </p:spPr>
        <p:txBody>
          <a:bodyPr vert="horz" anchor="ctr"/>
          <a:lstStyle>
            <a:lvl1pPr marL="0" indent="0" algn="ctr">
              <a:buNone/>
              <a:defRPr sz="2000">
                <a:solidFill>
                  <a:schemeClr val="tx1">
                    <a:lumMod val="20000"/>
                    <a:lumOff val="80000"/>
                  </a:schemeClr>
                </a:solidFill>
              </a:defRPr>
            </a:lvl1pPr>
          </a:lstStyle>
          <a:p>
            <a:r>
              <a:rPr lang="en-US" dirty="0"/>
              <a:t>IMAGE</a:t>
            </a:r>
          </a:p>
        </p:txBody>
      </p:sp>
      <p:sp>
        <p:nvSpPr>
          <p:cNvPr id="3" name="Title 1">
            <a:extLst>
              <a:ext uri="{FF2B5EF4-FFF2-40B4-BE49-F238E27FC236}">
                <a16:creationId xmlns:a16="http://schemas.microsoft.com/office/drawing/2014/main" id="{8FFA3A3A-0451-D259-B28D-A1C5A952CF2F}"/>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888505577"/>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09700D5-7B94-ED9D-5DF8-1BAF59B0A6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1759" y="1729082"/>
            <a:ext cx="1940482" cy="1690098"/>
          </a:xfrm>
          <a:prstGeom prst="rect">
            <a:avLst/>
          </a:prstGeom>
        </p:spPr>
      </p:pic>
    </p:spTree>
    <p:extLst>
      <p:ext uri="{BB962C8B-B14F-4D97-AF65-F5344CB8AC3E}">
        <p14:creationId xmlns:p14="http://schemas.microsoft.com/office/powerpoint/2010/main" val="4034230249"/>
      </p:ext>
    </p:extLst>
  </p:cSld>
  <p:clrMapOvr>
    <a:masterClrMapping/>
  </p:clrMapOvr>
  <p:extLst>
    <p:ext uri="{DCECCB84-F9BA-43D5-87BE-67443E8EF086}">
      <p15:sldGuideLst xmlns:p15="http://schemas.microsoft.com/office/powerpoint/2012/main">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0_Title Slide">
    <p:bg>
      <p:bgPr>
        <a:solidFill>
          <a:schemeClr val="bg1"/>
        </a:solidFill>
        <a:effectLst/>
      </p:bgPr>
    </p:bg>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303213" y="3561080"/>
            <a:ext cx="8532812" cy="807720"/>
          </a:xfrm>
        </p:spPr>
        <p:txBody>
          <a:bodyPr/>
          <a:lstStyle>
            <a:lvl1pPr algn="r">
              <a:lnSpc>
                <a:spcPct val="100000"/>
              </a:lnSpc>
              <a:defRPr sz="2400">
                <a:solidFill>
                  <a:schemeClr val="tx2"/>
                </a:solidFill>
              </a:defRPr>
            </a:lvl1pPr>
          </a:lstStyle>
          <a:p>
            <a:r>
              <a:rPr lang="en-GB" dirty="0"/>
              <a:t>Section Title</a:t>
            </a:r>
          </a:p>
        </p:txBody>
      </p:sp>
      <p:sp>
        <p:nvSpPr>
          <p:cNvPr id="4" name="Picture Placeholder 2">
            <a:extLst>
              <a:ext uri="{FF2B5EF4-FFF2-40B4-BE49-F238E27FC236}">
                <a16:creationId xmlns:a16="http://schemas.microsoft.com/office/drawing/2014/main" id="{61CA5947-19AD-2E7B-1A0A-BCAF6A559114}"/>
              </a:ext>
            </a:extLst>
          </p:cNvPr>
          <p:cNvSpPr>
            <a:spLocks noGrp="1"/>
          </p:cNvSpPr>
          <p:nvPr>
            <p:ph type="pic" sz="quarter" idx="10"/>
          </p:nvPr>
        </p:nvSpPr>
        <p:spPr>
          <a:xfrm>
            <a:off x="0" y="0"/>
            <a:ext cx="9144000" cy="3560763"/>
          </a:xfrm>
          <a:solidFill>
            <a:schemeClr val="tx1">
              <a:lumMod val="20000"/>
              <a:lumOff val="80000"/>
            </a:schemeClr>
          </a:solidFill>
        </p:spPr>
        <p:txBody>
          <a:bodyPr anchor="ctr"/>
          <a:lstStyle>
            <a:lvl1pPr algn="ctr">
              <a:defRPr/>
            </a:lvl1pPr>
          </a:lstStyle>
          <a:p>
            <a:endParaRPr lang="en-GB"/>
          </a:p>
        </p:txBody>
      </p:sp>
    </p:spTree>
    <p:extLst>
      <p:ext uri="{BB962C8B-B14F-4D97-AF65-F5344CB8AC3E}">
        <p14:creationId xmlns:p14="http://schemas.microsoft.com/office/powerpoint/2010/main" val="2225233815"/>
      </p:ext>
    </p:extLst>
  </p:cSld>
  <p:clrMapOvr>
    <a:masterClrMapping/>
  </p:clrMapOvr>
  <p:extLst>
    <p:ext uri="{DCECCB84-F9BA-43D5-87BE-67443E8EF086}">
      <p15:sldGuideLst xmlns:p15="http://schemas.microsoft.com/office/powerpoint/2012/main">
        <p15:guide id="3" orient="horz" pos="80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rgbClr val="5A2F92"/>
              </a:gs>
              <a:gs pos="97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44000">
                <a:srgbClr val="5A2F92"/>
              </a:gs>
              <a:gs pos="97000">
                <a:schemeClr val="accent1"/>
              </a:gs>
            </a:gsLst>
            <a:path path="circle">
              <a:fillToRect t="100000" r="100000"/>
            </a:path>
          </a:gradFill>
          <a:ln w="0" cap="flat">
            <a:noFill/>
            <a:prstDash val="solid"/>
            <a:miter/>
          </a:ln>
        </p:spPr>
        <p:txBody>
          <a:bodyPr rtlCol="0" anchor="ctr"/>
          <a:lstStyle/>
          <a:p>
            <a:endParaRPr lang="en-GB"/>
          </a:p>
        </p:txBody>
      </p:sp>
      <p:sp>
        <p:nvSpPr>
          <p:cNvPr id="4" name="Title 23">
            <a:extLst>
              <a:ext uri="{FF2B5EF4-FFF2-40B4-BE49-F238E27FC236}">
                <a16:creationId xmlns:a16="http://schemas.microsoft.com/office/drawing/2014/main" id="{9FAD4DE7-3A52-7798-9274-7F1C51CF748C}"/>
              </a:ext>
            </a:extLst>
          </p:cNvPr>
          <p:cNvSpPr>
            <a:spLocks noGrp="1"/>
          </p:cNvSpPr>
          <p:nvPr>
            <p:ph type="title" hasCustomPrompt="1"/>
          </p:nvPr>
        </p:nvSpPr>
        <p:spPr>
          <a:xfrm>
            <a:off x="565393" y="1617456"/>
            <a:ext cx="6568324" cy="1752549"/>
          </a:xfrm>
          <a:prstGeom prst="rect">
            <a:avLst/>
          </a:prstGeom>
        </p:spPr>
        <p:txBody>
          <a:bodyPr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5" name="Text Placeholder 28">
            <a:extLst>
              <a:ext uri="{FF2B5EF4-FFF2-40B4-BE49-F238E27FC236}">
                <a16:creationId xmlns:a16="http://schemas.microsoft.com/office/drawing/2014/main" id="{1BA5A649-B47E-110E-66E6-89A7AEED3386}"/>
              </a:ext>
            </a:extLst>
          </p:cNvPr>
          <p:cNvSpPr>
            <a:spLocks noGrp="1"/>
          </p:cNvSpPr>
          <p:nvPr>
            <p:ph type="body" sz="quarter" idx="11" hasCustomPrompt="1"/>
          </p:nvPr>
        </p:nvSpPr>
        <p:spPr>
          <a:xfrm>
            <a:off x="565393" y="3485665"/>
            <a:ext cx="6568324" cy="642938"/>
          </a:xfrm>
          <a:prstGeom prst="rect">
            <a:avLst/>
          </a:prstGeom>
        </p:spPr>
        <p:txBody>
          <a:bodyPr>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364335107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rgbClr val="E60088"/>
              </a:gs>
              <a:gs pos="100000">
                <a:srgbClr val="5A2F9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14000">
                <a:srgbClr val="E60088"/>
              </a:gs>
              <a:gs pos="100000">
                <a:srgbClr val="5A2F92"/>
              </a:gs>
            </a:gsLst>
            <a:path path="circle">
              <a:fillToRect t="100000" r="100000"/>
            </a:path>
          </a:gradFill>
          <a:ln w="0" cap="flat">
            <a:noFill/>
            <a:prstDash val="solid"/>
            <a:miter/>
          </a:ln>
        </p:spPr>
        <p:txBody>
          <a:bodyPr rtlCol="0" anchor="ctr"/>
          <a:lstStyle/>
          <a:p>
            <a:endParaRPr lang="en-GB"/>
          </a:p>
        </p:txBody>
      </p:sp>
      <p:sp>
        <p:nvSpPr>
          <p:cNvPr id="4" name="Title 23">
            <a:extLst>
              <a:ext uri="{FF2B5EF4-FFF2-40B4-BE49-F238E27FC236}">
                <a16:creationId xmlns:a16="http://schemas.microsoft.com/office/drawing/2014/main" id="{9FAD4DE7-3A52-7798-9274-7F1C51CF748C}"/>
              </a:ext>
            </a:extLst>
          </p:cNvPr>
          <p:cNvSpPr>
            <a:spLocks noGrp="1"/>
          </p:cNvSpPr>
          <p:nvPr>
            <p:ph type="title" hasCustomPrompt="1"/>
          </p:nvPr>
        </p:nvSpPr>
        <p:spPr>
          <a:xfrm>
            <a:off x="565393" y="1617456"/>
            <a:ext cx="6568324" cy="1752549"/>
          </a:xfrm>
          <a:prstGeom prst="rect">
            <a:avLst/>
          </a:prstGeom>
        </p:spPr>
        <p:txBody>
          <a:bodyPr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5" name="Text Placeholder 28">
            <a:extLst>
              <a:ext uri="{FF2B5EF4-FFF2-40B4-BE49-F238E27FC236}">
                <a16:creationId xmlns:a16="http://schemas.microsoft.com/office/drawing/2014/main" id="{1BA5A649-B47E-110E-66E6-89A7AEED3386}"/>
              </a:ext>
            </a:extLst>
          </p:cNvPr>
          <p:cNvSpPr>
            <a:spLocks noGrp="1"/>
          </p:cNvSpPr>
          <p:nvPr>
            <p:ph type="body" sz="quarter" idx="11" hasCustomPrompt="1"/>
          </p:nvPr>
        </p:nvSpPr>
        <p:spPr>
          <a:xfrm>
            <a:off x="565393" y="3485665"/>
            <a:ext cx="6568324" cy="642938"/>
          </a:xfrm>
          <a:prstGeom prst="rect">
            <a:avLst/>
          </a:prstGeom>
        </p:spPr>
        <p:txBody>
          <a:bodyPr>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423530216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A6CE3C"/>
              </a:gs>
              <a:gs pos="19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100000">
                <a:srgbClr val="A6CE3C"/>
              </a:gs>
              <a:gs pos="0">
                <a:schemeClr val="accent4"/>
              </a:gs>
            </a:gsLst>
            <a:path path="circle">
              <a:fillToRect t="100000" r="100000"/>
            </a:path>
          </a:gradFill>
          <a:ln w="0" cap="flat">
            <a:noFill/>
            <a:prstDash val="solid"/>
            <a:miter/>
          </a:ln>
        </p:spPr>
        <p:txBody>
          <a:bodyPr rtlCol="0" anchor="ctr"/>
          <a:lstStyle/>
          <a:p>
            <a:endParaRPr lang="en-GB"/>
          </a:p>
        </p:txBody>
      </p:sp>
      <p:sp>
        <p:nvSpPr>
          <p:cNvPr id="4" name="Title 23">
            <a:extLst>
              <a:ext uri="{FF2B5EF4-FFF2-40B4-BE49-F238E27FC236}">
                <a16:creationId xmlns:a16="http://schemas.microsoft.com/office/drawing/2014/main" id="{9FAD4DE7-3A52-7798-9274-7F1C51CF748C}"/>
              </a:ext>
            </a:extLst>
          </p:cNvPr>
          <p:cNvSpPr>
            <a:spLocks noGrp="1"/>
          </p:cNvSpPr>
          <p:nvPr>
            <p:ph type="title" hasCustomPrompt="1"/>
          </p:nvPr>
        </p:nvSpPr>
        <p:spPr>
          <a:xfrm>
            <a:off x="565393" y="1617456"/>
            <a:ext cx="6568324" cy="1752549"/>
          </a:xfrm>
          <a:prstGeom prst="rect">
            <a:avLst/>
          </a:prstGeom>
        </p:spPr>
        <p:txBody>
          <a:bodyPr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5" name="Text Placeholder 28">
            <a:extLst>
              <a:ext uri="{FF2B5EF4-FFF2-40B4-BE49-F238E27FC236}">
                <a16:creationId xmlns:a16="http://schemas.microsoft.com/office/drawing/2014/main" id="{1BA5A649-B47E-110E-66E6-89A7AEED3386}"/>
              </a:ext>
            </a:extLst>
          </p:cNvPr>
          <p:cNvSpPr>
            <a:spLocks noGrp="1"/>
          </p:cNvSpPr>
          <p:nvPr>
            <p:ph type="body" sz="quarter" idx="11" hasCustomPrompt="1"/>
          </p:nvPr>
        </p:nvSpPr>
        <p:spPr>
          <a:xfrm>
            <a:off x="565393" y="3485665"/>
            <a:ext cx="6568324" cy="642938"/>
          </a:xfrm>
          <a:prstGeom prst="rect">
            <a:avLst/>
          </a:prstGeom>
        </p:spPr>
        <p:txBody>
          <a:bodyPr>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70305733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FBAD18"/>
              </a:gs>
              <a:gs pos="18000">
                <a:srgbClr val="D00A5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9000"/>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99000">
                <a:srgbClr val="FBAD18"/>
              </a:gs>
              <a:gs pos="0">
                <a:srgbClr val="D00A54"/>
              </a:gs>
            </a:gsLst>
            <a:path path="circle">
              <a:fillToRect t="100000" r="100000"/>
            </a:path>
          </a:gradFill>
          <a:ln w="0" cap="flat">
            <a:noFill/>
            <a:prstDash val="solid"/>
            <a:miter/>
          </a:ln>
        </p:spPr>
        <p:txBody>
          <a:bodyPr rtlCol="0" anchor="ctr"/>
          <a:lstStyle/>
          <a:p>
            <a:endParaRPr lang="en-GB"/>
          </a:p>
        </p:txBody>
      </p:sp>
      <p:sp>
        <p:nvSpPr>
          <p:cNvPr id="4" name="Title 23">
            <a:extLst>
              <a:ext uri="{FF2B5EF4-FFF2-40B4-BE49-F238E27FC236}">
                <a16:creationId xmlns:a16="http://schemas.microsoft.com/office/drawing/2014/main" id="{9FAD4DE7-3A52-7798-9274-7F1C51CF748C}"/>
              </a:ext>
            </a:extLst>
          </p:cNvPr>
          <p:cNvSpPr>
            <a:spLocks noGrp="1"/>
          </p:cNvSpPr>
          <p:nvPr>
            <p:ph type="title" hasCustomPrompt="1"/>
          </p:nvPr>
        </p:nvSpPr>
        <p:spPr>
          <a:xfrm>
            <a:off x="565393" y="1617456"/>
            <a:ext cx="6568324" cy="1752549"/>
          </a:xfrm>
          <a:prstGeom prst="rect">
            <a:avLst/>
          </a:prstGeom>
        </p:spPr>
        <p:txBody>
          <a:bodyPr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5" name="Text Placeholder 28">
            <a:extLst>
              <a:ext uri="{FF2B5EF4-FFF2-40B4-BE49-F238E27FC236}">
                <a16:creationId xmlns:a16="http://schemas.microsoft.com/office/drawing/2014/main" id="{1BA5A649-B47E-110E-66E6-89A7AEED3386}"/>
              </a:ext>
            </a:extLst>
          </p:cNvPr>
          <p:cNvSpPr>
            <a:spLocks noGrp="1"/>
          </p:cNvSpPr>
          <p:nvPr>
            <p:ph type="body" sz="quarter" idx="11" hasCustomPrompt="1"/>
          </p:nvPr>
        </p:nvSpPr>
        <p:spPr>
          <a:xfrm>
            <a:off x="565393" y="3485665"/>
            <a:ext cx="6568324" cy="642938"/>
          </a:xfrm>
          <a:prstGeom prst="rect">
            <a:avLst/>
          </a:prstGeom>
        </p:spPr>
        <p:txBody>
          <a:bodyPr>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250594464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FBAD18"/>
              </a:gs>
              <a:gs pos="18000">
                <a:srgbClr val="F04C2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9000"/>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99000">
                <a:srgbClr val="FBAD18"/>
              </a:gs>
              <a:gs pos="0">
                <a:srgbClr val="F04C23"/>
              </a:gs>
            </a:gsLst>
            <a:path path="circle">
              <a:fillToRect t="100000" r="100000"/>
            </a:path>
          </a:gradFill>
          <a:ln w="0" cap="flat">
            <a:noFill/>
            <a:prstDash val="solid"/>
            <a:miter/>
          </a:ln>
        </p:spPr>
        <p:txBody>
          <a:bodyPr rtlCol="0" anchor="ctr"/>
          <a:lstStyle/>
          <a:p>
            <a:endParaRPr lang="en-GB"/>
          </a:p>
        </p:txBody>
      </p:sp>
      <p:sp>
        <p:nvSpPr>
          <p:cNvPr id="4" name="Title 23">
            <a:extLst>
              <a:ext uri="{FF2B5EF4-FFF2-40B4-BE49-F238E27FC236}">
                <a16:creationId xmlns:a16="http://schemas.microsoft.com/office/drawing/2014/main" id="{9FAD4DE7-3A52-7798-9274-7F1C51CF748C}"/>
              </a:ext>
            </a:extLst>
          </p:cNvPr>
          <p:cNvSpPr>
            <a:spLocks noGrp="1"/>
          </p:cNvSpPr>
          <p:nvPr>
            <p:ph type="title" hasCustomPrompt="1"/>
          </p:nvPr>
        </p:nvSpPr>
        <p:spPr>
          <a:xfrm>
            <a:off x="565393" y="1617456"/>
            <a:ext cx="6568324" cy="1752549"/>
          </a:xfrm>
          <a:prstGeom prst="rect">
            <a:avLst/>
          </a:prstGeom>
        </p:spPr>
        <p:txBody>
          <a:bodyPr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5" name="Text Placeholder 28">
            <a:extLst>
              <a:ext uri="{FF2B5EF4-FFF2-40B4-BE49-F238E27FC236}">
                <a16:creationId xmlns:a16="http://schemas.microsoft.com/office/drawing/2014/main" id="{1BA5A649-B47E-110E-66E6-89A7AEED3386}"/>
              </a:ext>
            </a:extLst>
          </p:cNvPr>
          <p:cNvSpPr>
            <a:spLocks noGrp="1"/>
          </p:cNvSpPr>
          <p:nvPr>
            <p:ph type="body" sz="quarter" idx="11" hasCustomPrompt="1"/>
          </p:nvPr>
        </p:nvSpPr>
        <p:spPr>
          <a:xfrm>
            <a:off x="565393" y="3485665"/>
            <a:ext cx="6568324" cy="642938"/>
          </a:xfrm>
          <a:prstGeom prst="rect">
            <a:avLst/>
          </a:prstGeom>
        </p:spPr>
        <p:txBody>
          <a:bodyPr>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41538663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FBAD18"/>
              </a:gs>
              <a:gs pos="17000">
                <a:srgbClr val="E60088"/>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9000"/>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99000">
                <a:srgbClr val="FBAD18"/>
              </a:gs>
              <a:gs pos="0">
                <a:srgbClr val="E60088"/>
              </a:gs>
            </a:gsLst>
            <a:path path="circle">
              <a:fillToRect t="100000" r="100000"/>
            </a:path>
          </a:gradFill>
          <a:ln w="0" cap="flat">
            <a:noFill/>
            <a:prstDash val="solid"/>
            <a:miter/>
          </a:ln>
        </p:spPr>
        <p:txBody>
          <a:bodyPr rtlCol="0" anchor="ctr"/>
          <a:lstStyle/>
          <a:p>
            <a:endParaRPr lang="en-GB"/>
          </a:p>
        </p:txBody>
      </p:sp>
      <p:sp>
        <p:nvSpPr>
          <p:cNvPr id="4" name="Title 23">
            <a:extLst>
              <a:ext uri="{FF2B5EF4-FFF2-40B4-BE49-F238E27FC236}">
                <a16:creationId xmlns:a16="http://schemas.microsoft.com/office/drawing/2014/main" id="{9FAD4DE7-3A52-7798-9274-7F1C51CF748C}"/>
              </a:ext>
            </a:extLst>
          </p:cNvPr>
          <p:cNvSpPr>
            <a:spLocks noGrp="1"/>
          </p:cNvSpPr>
          <p:nvPr>
            <p:ph type="title" hasCustomPrompt="1"/>
          </p:nvPr>
        </p:nvSpPr>
        <p:spPr>
          <a:xfrm>
            <a:off x="565393" y="1617456"/>
            <a:ext cx="6568324" cy="1752549"/>
          </a:xfrm>
          <a:prstGeom prst="rect">
            <a:avLst/>
          </a:prstGeom>
        </p:spPr>
        <p:txBody>
          <a:bodyPr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5" name="Text Placeholder 28">
            <a:extLst>
              <a:ext uri="{FF2B5EF4-FFF2-40B4-BE49-F238E27FC236}">
                <a16:creationId xmlns:a16="http://schemas.microsoft.com/office/drawing/2014/main" id="{1BA5A649-B47E-110E-66E6-89A7AEED3386}"/>
              </a:ext>
            </a:extLst>
          </p:cNvPr>
          <p:cNvSpPr>
            <a:spLocks noGrp="1"/>
          </p:cNvSpPr>
          <p:nvPr>
            <p:ph type="body" sz="quarter" idx="11" hasCustomPrompt="1"/>
          </p:nvPr>
        </p:nvSpPr>
        <p:spPr>
          <a:xfrm>
            <a:off x="565393" y="3485665"/>
            <a:ext cx="6568324" cy="642938"/>
          </a:xfrm>
          <a:prstGeom prst="rect">
            <a:avLst/>
          </a:prstGeom>
        </p:spPr>
        <p:txBody>
          <a:bodyPr>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233986628"/>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5.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4.sv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3.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6.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theme" Target="../theme/theme3.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image" Target="../media/image6.svg"/><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image" Target="../media/image5.png"/><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image" Target="../media/image4.svg"/><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F22908DA-2C9B-7903-B59E-556389996363}"/>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7804638" y="307499"/>
            <a:ext cx="1031388" cy="670401"/>
          </a:xfrm>
          <a:prstGeom prst="rect">
            <a:avLst/>
          </a:prstGeom>
        </p:spPr>
      </p:pic>
      <p:pic>
        <p:nvPicPr>
          <p:cNvPr id="10" name="Graphic 9">
            <a:extLst>
              <a:ext uri="{FF2B5EF4-FFF2-40B4-BE49-F238E27FC236}">
                <a16:creationId xmlns:a16="http://schemas.microsoft.com/office/drawing/2014/main" id="{1D960EE8-BD84-2422-3BAD-086D20F5BC42}"/>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303213" y="4778644"/>
            <a:ext cx="8532000" cy="67746"/>
          </a:xfrm>
          <a:prstGeom prst="rect">
            <a:avLst/>
          </a:prstGeom>
        </p:spPr>
      </p:pic>
      <p:sp>
        <p:nvSpPr>
          <p:cNvPr id="11" name="TextBox 10">
            <a:extLst>
              <a:ext uri="{FF2B5EF4-FFF2-40B4-BE49-F238E27FC236}">
                <a16:creationId xmlns:a16="http://schemas.microsoft.com/office/drawing/2014/main" id="{86FDD5C0-3687-FA8A-356D-B88FA3D9103C}"/>
              </a:ext>
            </a:extLst>
          </p:cNvPr>
          <p:cNvSpPr txBox="1"/>
          <p:nvPr userDrawn="1"/>
        </p:nvSpPr>
        <p:spPr>
          <a:xfrm>
            <a:off x="303213" y="4368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Holdings Proprietary Limited (</a:t>
            </a:r>
            <a:r>
              <a:rPr lang="en-US" sz="600" dirty="0" err="1">
                <a:solidFill>
                  <a:schemeClr val="accent6"/>
                </a:solidFill>
                <a:latin typeface="+mn-lt"/>
                <a:cs typeface="Calibri Light" panose="020F0302020204030204" pitchFamily="34" charset="0"/>
              </a:rPr>
              <a:t>www.adaptit.com</a:t>
            </a:r>
            <a:r>
              <a:rPr lang="en-US" sz="600" dirty="0">
                <a:solidFill>
                  <a:schemeClr val="accent6"/>
                </a:solidFill>
                <a:latin typeface="+mn-lt"/>
                <a:cs typeface="Calibri Light" panose="020F0302020204030204" pitchFamily="34" charset="0"/>
              </a:rPr>
              <a:t>). All rights reserved.</a:t>
            </a:r>
            <a:endParaRPr lang="en-ZA" sz="600" dirty="0">
              <a:solidFill>
                <a:schemeClr val="accent6"/>
              </a:solidFill>
              <a:latin typeface="+mn-lt"/>
              <a:cs typeface="Calibri Light" panose="020F0302020204030204" pitchFamily="34" charset="0"/>
            </a:endParaRPr>
          </a:p>
        </p:txBody>
      </p:sp>
      <p:sp>
        <p:nvSpPr>
          <p:cNvPr id="13" name="Rectangle 12">
            <a:extLst>
              <a:ext uri="{FF2B5EF4-FFF2-40B4-BE49-F238E27FC236}">
                <a16:creationId xmlns:a16="http://schemas.microsoft.com/office/drawing/2014/main" id="{33A1D083-3347-7DAB-CAF3-D30C107C3526}"/>
              </a:ext>
            </a:extLst>
          </p:cNvPr>
          <p:cNvSpPr/>
          <p:nvPr userDrawn="1"/>
        </p:nvSpPr>
        <p:spPr>
          <a:xfrm>
            <a:off x="9353405" y="0"/>
            <a:ext cx="593313" cy="593313"/>
          </a:xfrm>
          <a:prstGeom prst="rect">
            <a:avLst/>
          </a:prstGeom>
          <a:solidFill>
            <a:srgbClr val="FBAD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BB8E1F41-7CD6-F962-0176-50F39BBB4CFD}"/>
              </a:ext>
            </a:extLst>
          </p:cNvPr>
          <p:cNvSpPr/>
          <p:nvPr userDrawn="1"/>
        </p:nvSpPr>
        <p:spPr>
          <a:xfrm>
            <a:off x="9353405" y="650550"/>
            <a:ext cx="593313" cy="593313"/>
          </a:xfrm>
          <a:prstGeom prst="rect">
            <a:avLst/>
          </a:prstGeom>
          <a:solidFill>
            <a:srgbClr val="F04C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30A1B983-6ECD-3B21-D0AC-1BE2C5C9CDFD}"/>
              </a:ext>
            </a:extLst>
          </p:cNvPr>
          <p:cNvSpPr/>
          <p:nvPr userDrawn="1"/>
        </p:nvSpPr>
        <p:spPr>
          <a:xfrm>
            <a:off x="9353405" y="1301100"/>
            <a:ext cx="593313" cy="593313"/>
          </a:xfrm>
          <a:prstGeom prst="rect">
            <a:avLst/>
          </a:prstGeom>
          <a:solidFill>
            <a:srgbClr val="A6CE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9D81D1B3-3B50-2D70-4C3E-40F68D9132DD}"/>
              </a:ext>
            </a:extLst>
          </p:cNvPr>
          <p:cNvSpPr/>
          <p:nvPr userDrawn="1"/>
        </p:nvSpPr>
        <p:spPr>
          <a:xfrm>
            <a:off x="9353405" y="1951650"/>
            <a:ext cx="593313" cy="593313"/>
          </a:xfrm>
          <a:prstGeom prst="rect">
            <a:avLst/>
          </a:prstGeom>
          <a:solidFill>
            <a:srgbClr val="E600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44D7CB7E-54F8-A48D-9133-C52BC8605F60}"/>
              </a:ext>
            </a:extLst>
          </p:cNvPr>
          <p:cNvSpPr/>
          <p:nvPr userDrawn="1"/>
        </p:nvSpPr>
        <p:spPr>
          <a:xfrm>
            <a:off x="9353405" y="2602200"/>
            <a:ext cx="593313" cy="593313"/>
          </a:xfrm>
          <a:prstGeom prst="rect">
            <a:avLst/>
          </a:prstGeom>
          <a:solidFill>
            <a:srgbClr val="D00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D698541-3164-95AC-B81A-94CFA81A8C1B}"/>
              </a:ext>
            </a:extLst>
          </p:cNvPr>
          <p:cNvSpPr/>
          <p:nvPr userDrawn="1"/>
        </p:nvSpPr>
        <p:spPr>
          <a:xfrm>
            <a:off x="9353405" y="3252751"/>
            <a:ext cx="593313" cy="593313"/>
          </a:xfrm>
          <a:prstGeom prst="rect">
            <a:avLst/>
          </a:prstGeom>
          <a:solidFill>
            <a:srgbClr val="5A2F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213212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p:titleStyle>
    <p:bodyStyle>
      <a:lvl1pPr marL="0" indent="0" algn="l" defTabSz="685800" rtl="0" eaLnBrk="1" latinLnBrk="0" hangingPunct="1">
        <a:lnSpc>
          <a:spcPts val="1640"/>
        </a:lnSpc>
        <a:spcBef>
          <a:spcPts val="75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2pPr>
      <a:lvl3pPr marL="6858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3pPr>
      <a:lvl4pPr marL="10287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805" userDrawn="1">
          <p15:clr>
            <a:srgbClr val="F26B43"/>
          </p15:clr>
        </p15:guide>
        <p15:guide id="10" orient="horz" pos="1780" userDrawn="1">
          <p15:clr>
            <a:srgbClr val="F26B43"/>
          </p15:clr>
        </p15:guide>
        <p15:guide id="11" orient="horz" pos="616" userDrawn="1">
          <p15:clr>
            <a:srgbClr val="F26B43"/>
          </p15:clr>
        </p15:guide>
        <p15:guide id="12" orient="horz" pos="584" userDrawn="1">
          <p15:clr>
            <a:srgbClr val="F26B43"/>
          </p15:clr>
        </p15:guide>
        <p15:guide id="13" orient="horz" pos="486" userDrawn="1">
          <p15:clr>
            <a:srgbClr val="F26B43"/>
          </p15:clr>
        </p15:guide>
        <p15:guide id="14" orient="horz" pos="460" userDrawn="1">
          <p15:clr>
            <a:srgbClr val="F26B43"/>
          </p15:clr>
        </p15:guide>
        <p15:guide id="15" orient="horz" pos="436" userDrawn="1">
          <p15:clr>
            <a:srgbClr val="F26B43"/>
          </p15:clr>
        </p15:guide>
        <p15:guide id="16" orient="horz" pos="310" userDrawn="1">
          <p15:clr>
            <a:srgbClr val="F26B43"/>
          </p15:clr>
        </p15:guide>
        <p15:guide id="17" orient="horz" pos="25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3213" y="799392"/>
            <a:ext cx="8532812" cy="66248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3" name="Text Placeholder 2"/>
          <p:cNvSpPr>
            <a:spLocks noGrp="1"/>
          </p:cNvSpPr>
          <p:nvPr>
            <p:ph type="body" idx="1"/>
          </p:nvPr>
        </p:nvSpPr>
        <p:spPr>
          <a:xfrm>
            <a:off x="303213" y="1712317"/>
            <a:ext cx="8532812" cy="2656484"/>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Graphic 4">
            <a:extLst>
              <a:ext uri="{FF2B5EF4-FFF2-40B4-BE49-F238E27FC236}">
                <a16:creationId xmlns:a16="http://schemas.microsoft.com/office/drawing/2014/main" id="{D3780AAD-3A7F-FD6D-0EAA-99F7E386BCF8}"/>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303213" y="4778644"/>
            <a:ext cx="8532000" cy="67746"/>
          </a:xfrm>
          <a:prstGeom prst="rect">
            <a:avLst/>
          </a:prstGeom>
        </p:spPr>
      </p:pic>
      <p:sp>
        <p:nvSpPr>
          <p:cNvPr id="4" name="TextBox 3">
            <a:extLst>
              <a:ext uri="{FF2B5EF4-FFF2-40B4-BE49-F238E27FC236}">
                <a16:creationId xmlns:a16="http://schemas.microsoft.com/office/drawing/2014/main" id="{655BFE9C-162F-8C65-57FC-4B9F16A072C4}"/>
              </a:ext>
            </a:extLst>
          </p:cNvPr>
          <p:cNvSpPr txBox="1"/>
          <p:nvPr userDrawn="1"/>
        </p:nvSpPr>
        <p:spPr>
          <a:xfrm>
            <a:off x="303213" y="4368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Holdings Proprietary Limited (</a:t>
            </a:r>
            <a:r>
              <a:rPr lang="en-US" sz="600" dirty="0" err="1">
                <a:solidFill>
                  <a:schemeClr val="accent6"/>
                </a:solidFill>
                <a:latin typeface="+mn-lt"/>
                <a:cs typeface="Calibri Light" panose="020F0302020204030204" pitchFamily="34" charset="0"/>
              </a:rPr>
              <a:t>www.adaptit.com</a:t>
            </a:r>
            <a:r>
              <a:rPr lang="en-US" sz="600" dirty="0">
                <a:solidFill>
                  <a:schemeClr val="accent6"/>
                </a:solidFill>
                <a:latin typeface="+mn-lt"/>
                <a:cs typeface="Calibri Light" panose="020F0302020204030204" pitchFamily="34" charset="0"/>
              </a:rPr>
              <a:t>). All rights reserved.</a:t>
            </a:r>
            <a:endParaRPr lang="en-ZA" sz="600" dirty="0">
              <a:solidFill>
                <a:schemeClr val="accent6"/>
              </a:solidFill>
              <a:latin typeface="+mn-lt"/>
              <a:cs typeface="Calibri Light" panose="020F0302020204030204" pitchFamily="34" charset="0"/>
            </a:endParaRPr>
          </a:p>
        </p:txBody>
      </p:sp>
      <p:pic>
        <p:nvPicPr>
          <p:cNvPr id="8" name="Graphic 7">
            <a:extLst>
              <a:ext uri="{FF2B5EF4-FFF2-40B4-BE49-F238E27FC236}">
                <a16:creationId xmlns:a16="http://schemas.microsoft.com/office/drawing/2014/main" id="{A4FC1589-AB22-9F28-70D1-97D0603AE637}"/>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56812119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Lst>
  <p:txStyles>
    <p:title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p:titleStyle>
    <p:bodyStyle>
      <a:lvl1pPr marL="0" indent="0" algn="l" defTabSz="685800" rtl="0" eaLnBrk="1" latinLnBrk="0" hangingPunct="1">
        <a:lnSpc>
          <a:spcPts val="1440"/>
        </a:lnSpc>
        <a:spcBef>
          <a:spcPts val="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2pPr>
      <a:lvl3pPr marL="6858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3pPr>
      <a:lvl4pPr marL="10287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50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3213" y="799392"/>
            <a:ext cx="8532812" cy="66248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3" name="Text Placeholder 2"/>
          <p:cNvSpPr>
            <a:spLocks noGrp="1"/>
          </p:cNvSpPr>
          <p:nvPr>
            <p:ph type="body" idx="1"/>
          </p:nvPr>
        </p:nvSpPr>
        <p:spPr>
          <a:xfrm>
            <a:off x="303213" y="1712317"/>
            <a:ext cx="8532812" cy="2656484"/>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Graphic 4">
            <a:extLst>
              <a:ext uri="{FF2B5EF4-FFF2-40B4-BE49-F238E27FC236}">
                <a16:creationId xmlns:a16="http://schemas.microsoft.com/office/drawing/2014/main" id="{D3780AAD-3A7F-FD6D-0EAA-99F7E386BCF8}"/>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303213" y="4778644"/>
            <a:ext cx="8532000" cy="67746"/>
          </a:xfrm>
          <a:prstGeom prst="rect">
            <a:avLst/>
          </a:prstGeom>
        </p:spPr>
      </p:pic>
      <p:sp>
        <p:nvSpPr>
          <p:cNvPr id="4" name="TextBox 3">
            <a:extLst>
              <a:ext uri="{FF2B5EF4-FFF2-40B4-BE49-F238E27FC236}">
                <a16:creationId xmlns:a16="http://schemas.microsoft.com/office/drawing/2014/main" id="{655BFE9C-162F-8C65-57FC-4B9F16A072C4}"/>
              </a:ext>
            </a:extLst>
          </p:cNvPr>
          <p:cNvSpPr txBox="1"/>
          <p:nvPr userDrawn="1"/>
        </p:nvSpPr>
        <p:spPr>
          <a:xfrm>
            <a:off x="303213" y="4368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Holdings Proprietary Limited (</a:t>
            </a:r>
            <a:r>
              <a:rPr lang="en-US" sz="600" dirty="0" err="1">
                <a:solidFill>
                  <a:schemeClr val="accent6"/>
                </a:solidFill>
                <a:latin typeface="+mn-lt"/>
                <a:cs typeface="Calibri Light" panose="020F0302020204030204" pitchFamily="34" charset="0"/>
              </a:rPr>
              <a:t>www.adaptit.com</a:t>
            </a:r>
            <a:r>
              <a:rPr lang="en-US" sz="600" dirty="0">
                <a:solidFill>
                  <a:schemeClr val="accent6"/>
                </a:solidFill>
                <a:latin typeface="+mn-lt"/>
                <a:cs typeface="Calibri Light" panose="020F0302020204030204" pitchFamily="34" charset="0"/>
              </a:rPr>
              <a:t>). All rights reserved.</a:t>
            </a:r>
            <a:endParaRPr lang="en-ZA" sz="600" dirty="0">
              <a:solidFill>
                <a:schemeClr val="accent6"/>
              </a:solidFill>
              <a:latin typeface="+mn-lt"/>
              <a:cs typeface="Calibri Light" panose="020F0302020204030204" pitchFamily="34" charset="0"/>
            </a:endParaRPr>
          </a:p>
        </p:txBody>
      </p:sp>
      <p:pic>
        <p:nvPicPr>
          <p:cNvPr id="8" name="Graphic 7">
            <a:extLst>
              <a:ext uri="{FF2B5EF4-FFF2-40B4-BE49-F238E27FC236}">
                <a16:creationId xmlns:a16="http://schemas.microsoft.com/office/drawing/2014/main" id="{A4FC1589-AB22-9F28-70D1-97D0603AE637}"/>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1439662733"/>
      </p:ext>
    </p:extLst>
  </p:cSld>
  <p:clrMap bg1="lt1" tx1="dk1" bg2="lt2" tx2="dk2" accent1="accent1" accent2="accent2" accent3="accent3" accent4="accent4" accent5="accent5" accent6="accent6" hlink="hlink" folHlink="folHlink"/>
  <p:sldLayoutIdLst>
    <p:sldLayoutId id="214748368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9" r:id="rId20"/>
  </p:sldLayoutIdLst>
  <p:txStyles>
    <p:title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p:titleStyle>
    <p:bodyStyle>
      <a:lvl1pPr marL="0" indent="0" algn="l" defTabSz="685800" rtl="0" eaLnBrk="1" latinLnBrk="0" hangingPunct="1">
        <a:lnSpc>
          <a:spcPts val="1440"/>
        </a:lnSpc>
        <a:spcBef>
          <a:spcPts val="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2pPr>
      <a:lvl3pPr marL="6858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3pPr>
      <a:lvl4pPr marL="10287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50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0.xml"/><Relationship Id="rId4" Type="http://schemas.openxmlformats.org/officeDocument/2006/relationships/image" Target="../media/image24.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8.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8.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AF3B7AD-0116-EA00-7D28-DA29D91FAF95}"/>
              </a:ext>
            </a:extLst>
          </p:cNvPr>
          <p:cNvSpPr>
            <a:spLocks noGrp="1"/>
          </p:cNvSpPr>
          <p:nvPr>
            <p:ph type="title"/>
          </p:nvPr>
        </p:nvSpPr>
        <p:spPr/>
        <p:txBody>
          <a:bodyPr/>
          <a:lstStyle/>
          <a:p>
            <a:r>
              <a:rPr lang="en-US" dirty="0"/>
              <a:t>Workflow for structure of salary package components</a:t>
            </a:r>
            <a:endParaRPr lang="en-GB" dirty="0"/>
          </a:p>
        </p:txBody>
      </p:sp>
      <p:sp>
        <p:nvSpPr>
          <p:cNvPr id="15" name="Text Placeholder 14">
            <a:extLst>
              <a:ext uri="{FF2B5EF4-FFF2-40B4-BE49-F238E27FC236}">
                <a16:creationId xmlns:a16="http://schemas.microsoft.com/office/drawing/2014/main" id="{5D915FD3-826B-4638-FBDB-18379D2A368C}"/>
              </a:ext>
            </a:extLst>
          </p:cNvPr>
          <p:cNvSpPr>
            <a:spLocks noGrp="1"/>
          </p:cNvSpPr>
          <p:nvPr>
            <p:ph type="body" sz="quarter" idx="11"/>
          </p:nvPr>
        </p:nvSpPr>
        <p:spPr/>
        <p:txBody>
          <a:bodyPr/>
          <a:lstStyle/>
          <a:p>
            <a:r>
              <a:rPr lang="en-US" dirty="0"/>
              <a:t>Managing Total Cost to Company Salary Packages the easy way</a:t>
            </a:r>
          </a:p>
          <a:p>
            <a:endParaRPr lang="en-GB" dirty="0"/>
          </a:p>
        </p:txBody>
      </p:sp>
    </p:spTree>
    <p:extLst>
      <p:ext uri="{BB962C8B-B14F-4D97-AF65-F5344CB8AC3E}">
        <p14:creationId xmlns:p14="http://schemas.microsoft.com/office/powerpoint/2010/main" val="2092356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9EAEE9-891B-CB6E-D0A0-269861C0E3AD}"/>
              </a:ext>
            </a:extLst>
          </p:cNvPr>
          <p:cNvSpPr>
            <a:spLocks noGrp="1"/>
          </p:cNvSpPr>
          <p:nvPr>
            <p:ph type="title"/>
          </p:nvPr>
        </p:nvSpPr>
        <p:spPr>
          <a:xfrm>
            <a:off x="374097" y="315912"/>
            <a:ext cx="8532812" cy="481013"/>
          </a:xfrm>
        </p:spPr>
        <p:txBody>
          <a:bodyPr/>
          <a:lstStyle/>
          <a:p>
            <a:r>
              <a:rPr lang="en-GB" dirty="0"/>
              <a:t>What happens in reality</a:t>
            </a:r>
          </a:p>
        </p:txBody>
      </p:sp>
      <p:sp>
        <p:nvSpPr>
          <p:cNvPr id="4" name="Content Placeholder 3">
            <a:extLst>
              <a:ext uri="{FF2B5EF4-FFF2-40B4-BE49-F238E27FC236}">
                <a16:creationId xmlns:a16="http://schemas.microsoft.com/office/drawing/2014/main" id="{914C59D7-C21F-C8F9-634A-BC33CD3CBD99}"/>
              </a:ext>
            </a:extLst>
          </p:cNvPr>
          <p:cNvSpPr>
            <a:spLocks noGrp="1"/>
          </p:cNvSpPr>
          <p:nvPr>
            <p:ph sz="quarter" idx="10"/>
          </p:nvPr>
        </p:nvSpPr>
        <p:spPr>
          <a:xfrm>
            <a:off x="305594" y="796925"/>
            <a:ext cx="8532812" cy="3090862"/>
          </a:xfrm>
        </p:spPr>
        <p:txBody>
          <a:bodyPr/>
          <a:lstStyle/>
          <a:p>
            <a:pPr marL="171450" indent="-171450">
              <a:lnSpc>
                <a:spcPct val="150000"/>
              </a:lnSpc>
              <a:buFont typeface="Arial" panose="020B0604020202020204" pitchFamily="34" charset="0"/>
              <a:buChar char="•"/>
            </a:pPr>
            <a:r>
              <a:rPr lang="en-US" sz="1400" dirty="0"/>
              <a:t> Most Institutions maintain two system, the Payroll system as well as a spreadsheet system where they manually calculate the values.</a:t>
            </a:r>
          </a:p>
          <a:p>
            <a:pPr marL="171450" indent="-171450">
              <a:lnSpc>
                <a:spcPct val="150000"/>
              </a:lnSpc>
              <a:buFont typeface="Arial" panose="020B0604020202020204" pitchFamily="34" charset="0"/>
              <a:buChar char="•"/>
            </a:pPr>
            <a:r>
              <a:rPr lang="en-US" sz="1400" dirty="0"/>
              <a:t>Any changes result in the spreadsheet being maintained first to ensure that the CTC value is not exceeded, then the changes are applied on the salary system.</a:t>
            </a:r>
          </a:p>
          <a:p>
            <a:pPr marL="171450" indent="-171450">
              <a:lnSpc>
                <a:spcPct val="150000"/>
              </a:lnSpc>
              <a:buFont typeface="Arial" panose="020B0604020202020204" pitchFamily="34" charset="0"/>
              <a:buChar char="•"/>
            </a:pPr>
            <a:r>
              <a:rPr lang="en-US" sz="1400" dirty="0"/>
              <a:t>Maintaining two systems may now lead to inconsistency if the systems are not kept in sync.</a:t>
            </a:r>
          </a:p>
          <a:p>
            <a:pPr marL="171450" indent="-171450">
              <a:lnSpc>
                <a:spcPct val="150000"/>
              </a:lnSpc>
              <a:buFont typeface="Arial" panose="020B0604020202020204" pitchFamily="34" charset="0"/>
              <a:buChar char="•"/>
            </a:pPr>
            <a:r>
              <a:rPr lang="en-US" sz="1400" dirty="0"/>
              <a:t>When Salary increases happens, usually for all personnel this is a huge calculation as some allowances such as housing may stay the same, bur pensionable salary/pension/group Life, bonus etc. increases but the sum of all increase must still equal the new CTC after salary increase.</a:t>
            </a:r>
          </a:p>
          <a:p>
            <a:pPr marL="171450" indent="-171450">
              <a:lnSpc>
                <a:spcPct val="150000"/>
              </a:lnSpc>
              <a:buFont typeface="Arial" panose="020B0604020202020204" pitchFamily="34" charset="0"/>
              <a:buChar char="•"/>
            </a:pPr>
            <a:r>
              <a:rPr lang="en-US" sz="1400" dirty="0"/>
              <a:t>When medical aid premiums increase annually the same process is repeated.</a:t>
            </a:r>
          </a:p>
          <a:p>
            <a:pPr>
              <a:lnSpc>
                <a:spcPct val="150000"/>
              </a:lnSpc>
            </a:pPr>
            <a:endParaRPr lang="en-ZA" sz="1400" dirty="0"/>
          </a:p>
        </p:txBody>
      </p:sp>
    </p:spTree>
    <p:extLst>
      <p:ext uri="{BB962C8B-B14F-4D97-AF65-F5344CB8AC3E}">
        <p14:creationId xmlns:p14="http://schemas.microsoft.com/office/powerpoint/2010/main" val="1666067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9EAEE9-891B-CB6E-D0A0-269861C0E3AD}"/>
              </a:ext>
            </a:extLst>
          </p:cNvPr>
          <p:cNvSpPr>
            <a:spLocks noGrp="1"/>
          </p:cNvSpPr>
          <p:nvPr>
            <p:ph type="title"/>
          </p:nvPr>
        </p:nvSpPr>
        <p:spPr>
          <a:xfrm>
            <a:off x="303213" y="329092"/>
            <a:ext cx="8532812" cy="481013"/>
          </a:xfrm>
        </p:spPr>
        <p:txBody>
          <a:bodyPr/>
          <a:lstStyle/>
          <a:p>
            <a:r>
              <a:rPr lang="en-GB" dirty="0"/>
              <a:t>Why use CTC at all</a:t>
            </a:r>
            <a:br>
              <a:rPr lang="en-GB" dirty="0"/>
            </a:br>
            <a:endParaRPr lang="en-GB" dirty="0"/>
          </a:p>
        </p:txBody>
      </p:sp>
      <p:sp>
        <p:nvSpPr>
          <p:cNvPr id="4" name="Content Placeholder 3">
            <a:extLst>
              <a:ext uri="{FF2B5EF4-FFF2-40B4-BE49-F238E27FC236}">
                <a16:creationId xmlns:a16="http://schemas.microsoft.com/office/drawing/2014/main" id="{914C59D7-C21F-C8F9-634A-BC33CD3CBD99}"/>
              </a:ext>
            </a:extLst>
          </p:cNvPr>
          <p:cNvSpPr>
            <a:spLocks noGrp="1"/>
          </p:cNvSpPr>
          <p:nvPr>
            <p:ph sz="quarter" idx="10"/>
          </p:nvPr>
        </p:nvSpPr>
        <p:spPr>
          <a:xfrm>
            <a:off x="303213" y="1049338"/>
            <a:ext cx="8532812" cy="2627204"/>
          </a:xfrm>
        </p:spPr>
        <p:txBody>
          <a:bodyPr/>
          <a:lstStyle/>
          <a:p>
            <a:pPr marL="171450" indent="-171450">
              <a:lnSpc>
                <a:spcPct val="150000"/>
              </a:lnSpc>
              <a:buFont typeface="Arial" panose="020B0604020202020204" pitchFamily="34" charset="0"/>
              <a:buChar char="•"/>
            </a:pPr>
            <a:r>
              <a:rPr lang="en-US" sz="1600" dirty="0"/>
              <a:t> This is the most effective why of controlling personnel expenses as any increase in medical aid or any other allowance that is usually paid for by the employer now will become an expense for the employee.</a:t>
            </a:r>
          </a:p>
          <a:p>
            <a:pPr marL="171450" indent="-171450">
              <a:lnSpc>
                <a:spcPct val="150000"/>
              </a:lnSpc>
              <a:buFont typeface="Arial" panose="020B0604020202020204" pitchFamily="34" charset="0"/>
              <a:buChar char="•"/>
            </a:pPr>
            <a:r>
              <a:rPr lang="en-US" sz="1600" dirty="0"/>
              <a:t>Employers have to budget for employer contribution such as medical aid increases as well as the standard inflation rate Salary increases given to employees which was quite a complicated process.</a:t>
            </a:r>
          </a:p>
          <a:p>
            <a:pPr marL="171450" indent="-171450">
              <a:lnSpc>
                <a:spcPct val="150000"/>
              </a:lnSpc>
              <a:buFont typeface="Arial" panose="020B0604020202020204" pitchFamily="34" charset="0"/>
              <a:buChar char="•"/>
            </a:pPr>
            <a:r>
              <a:rPr lang="en-US" sz="1600" dirty="0"/>
              <a:t>Please note skills and </a:t>
            </a:r>
            <a:r>
              <a:rPr lang="en-US" sz="1600" dirty="0" err="1"/>
              <a:t>Coida</a:t>
            </a:r>
            <a:r>
              <a:rPr lang="en-US" sz="1600" dirty="0"/>
              <a:t> is usually excluded from this calculation UIF included.</a:t>
            </a:r>
          </a:p>
          <a:p>
            <a:pPr>
              <a:lnSpc>
                <a:spcPct val="150000"/>
              </a:lnSpc>
            </a:pPr>
            <a:endParaRPr lang="en-ZA" sz="1600" dirty="0"/>
          </a:p>
        </p:txBody>
      </p:sp>
    </p:spTree>
    <p:extLst>
      <p:ext uri="{BB962C8B-B14F-4D97-AF65-F5344CB8AC3E}">
        <p14:creationId xmlns:p14="http://schemas.microsoft.com/office/powerpoint/2010/main" val="2553762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90C8E-7A2A-5439-CD3B-77640F6E05E0}"/>
              </a:ext>
            </a:extLst>
          </p:cNvPr>
          <p:cNvSpPr>
            <a:spLocks noGrp="1"/>
          </p:cNvSpPr>
          <p:nvPr>
            <p:ph type="title"/>
          </p:nvPr>
        </p:nvSpPr>
        <p:spPr/>
        <p:txBody>
          <a:bodyPr/>
          <a:lstStyle/>
          <a:p>
            <a:endParaRPr lang="en-GB" dirty="0"/>
          </a:p>
        </p:txBody>
      </p:sp>
      <p:sp>
        <p:nvSpPr>
          <p:cNvPr id="3" name="Picture Placeholder 2">
            <a:extLst>
              <a:ext uri="{FF2B5EF4-FFF2-40B4-BE49-F238E27FC236}">
                <a16:creationId xmlns:a16="http://schemas.microsoft.com/office/drawing/2014/main" id="{9E4E88AD-D72D-B32A-8DE8-6CF7E6227F85}"/>
              </a:ext>
            </a:extLst>
          </p:cNvPr>
          <p:cNvSpPr>
            <a:spLocks noGrp="1"/>
          </p:cNvSpPr>
          <p:nvPr>
            <p:ph type="pic" sz="quarter" idx="10"/>
          </p:nvPr>
        </p:nvSpPr>
        <p:spPr>
          <a:xfrm>
            <a:off x="0" y="1"/>
            <a:ext cx="9144000" cy="3394710"/>
          </a:xfrm>
        </p:spPr>
        <p:txBody>
          <a:bodyPr/>
          <a:lstStyle/>
          <a:p>
            <a:r>
              <a:rPr lang="en-US" sz="2800" b="1" dirty="0">
                <a:solidFill>
                  <a:srgbClr val="0070C0"/>
                </a:solidFill>
                <a:latin typeface="DM Sans" panose="020F0502020204030204" pitchFamily="2" charset="0"/>
              </a:rPr>
              <a:t>How do you manage CTC the easy way</a:t>
            </a:r>
          </a:p>
          <a:p>
            <a:endParaRPr lang="en-US" sz="2800" b="1" dirty="0">
              <a:solidFill>
                <a:srgbClr val="707070"/>
              </a:solidFill>
              <a:latin typeface="DM Sans" panose="020F0502020204030204" pitchFamily="2" charset="0"/>
            </a:endParaRPr>
          </a:p>
          <a:p>
            <a:endParaRPr lang="en-ZA" sz="2800" b="1" dirty="0"/>
          </a:p>
        </p:txBody>
      </p:sp>
    </p:spTree>
    <p:extLst>
      <p:ext uri="{BB962C8B-B14F-4D97-AF65-F5344CB8AC3E}">
        <p14:creationId xmlns:p14="http://schemas.microsoft.com/office/powerpoint/2010/main" val="2196695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F9441-E762-AF64-FEFE-2F4D4C74418A}"/>
              </a:ext>
            </a:extLst>
          </p:cNvPr>
          <p:cNvSpPr>
            <a:spLocks noGrp="1"/>
          </p:cNvSpPr>
          <p:nvPr>
            <p:ph type="title"/>
          </p:nvPr>
        </p:nvSpPr>
        <p:spPr/>
        <p:txBody>
          <a:bodyPr/>
          <a:lstStyle/>
          <a:p>
            <a:r>
              <a:rPr lang="en-GB" dirty="0"/>
              <a:t>Manage CTC the easy way</a:t>
            </a:r>
          </a:p>
        </p:txBody>
      </p:sp>
      <p:grpSp>
        <p:nvGrpSpPr>
          <p:cNvPr id="3" name="Group 2">
            <a:extLst>
              <a:ext uri="{FF2B5EF4-FFF2-40B4-BE49-F238E27FC236}">
                <a16:creationId xmlns:a16="http://schemas.microsoft.com/office/drawing/2014/main" id="{99AB8D84-2599-2AF8-BD42-228FD1AF5677}"/>
              </a:ext>
            </a:extLst>
          </p:cNvPr>
          <p:cNvGrpSpPr/>
          <p:nvPr/>
        </p:nvGrpSpPr>
        <p:grpSpPr>
          <a:xfrm>
            <a:off x="469200" y="1033622"/>
            <a:ext cx="8217592" cy="3275487"/>
            <a:chOff x="469200" y="957423"/>
            <a:chExt cx="8217592" cy="3275487"/>
          </a:xfrm>
        </p:grpSpPr>
        <p:grpSp>
          <p:nvGrpSpPr>
            <p:cNvPr id="4" name="Google Shape;2018;p41">
              <a:extLst>
                <a:ext uri="{FF2B5EF4-FFF2-40B4-BE49-F238E27FC236}">
                  <a16:creationId xmlns:a16="http://schemas.microsoft.com/office/drawing/2014/main" id="{502ADB95-BACE-4B98-9B1B-E6848CC03B30}"/>
                </a:ext>
              </a:extLst>
            </p:cNvPr>
            <p:cNvGrpSpPr/>
            <p:nvPr/>
          </p:nvGrpSpPr>
          <p:grpSpPr>
            <a:xfrm>
              <a:off x="469200" y="1216650"/>
              <a:ext cx="8217592" cy="3016260"/>
              <a:chOff x="469200" y="1216650"/>
              <a:chExt cx="8217592" cy="3016260"/>
            </a:xfrm>
          </p:grpSpPr>
          <p:sp>
            <p:nvSpPr>
              <p:cNvPr id="26" name="Google Shape;2019;p41">
                <a:extLst>
                  <a:ext uri="{FF2B5EF4-FFF2-40B4-BE49-F238E27FC236}">
                    <a16:creationId xmlns:a16="http://schemas.microsoft.com/office/drawing/2014/main" id="{9C64CABA-7E05-4BD9-2824-4188608FE3B5}"/>
                  </a:ext>
                </a:extLst>
              </p:cNvPr>
              <p:cNvSpPr/>
              <p:nvPr/>
            </p:nvSpPr>
            <p:spPr>
              <a:xfrm>
                <a:off x="469200" y="1216650"/>
                <a:ext cx="2392015" cy="1363734"/>
              </a:xfrm>
              <a:custGeom>
                <a:avLst/>
                <a:gdLst/>
                <a:ahLst/>
                <a:cxnLst/>
                <a:rect l="l" t="t" r="r" b="b"/>
                <a:pathLst>
                  <a:path w="12657" h="7216" extrusionOk="0">
                    <a:moveTo>
                      <a:pt x="0" y="0"/>
                    </a:moveTo>
                    <a:lnTo>
                      <a:pt x="3108" y="3608"/>
                    </a:lnTo>
                    <a:lnTo>
                      <a:pt x="0" y="7216"/>
                    </a:lnTo>
                    <a:lnTo>
                      <a:pt x="9537" y="7216"/>
                    </a:lnTo>
                    <a:lnTo>
                      <a:pt x="12656" y="3608"/>
                    </a:lnTo>
                    <a:lnTo>
                      <a:pt x="95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020;p41">
                <a:extLst>
                  <a:ext uri="{FF2B5EF4-FFF2-40B4-BE49-F238E27FC236}">
                    <a16:creationId xmlns:a16="http://schemas.microsoft.com/office/drawing/2014/main" id="{1E943D99-C91F-419C-47DC-3CCAD9009641}"/>
                  </a:ext>
                </a:extLst>
              </p:cNvPr>
              <p:cNvSpPr/>
              <p:nvPr/>
            </p:nvSpPr>
            <p:spPr>
              <a:xfrm>
                <a:off x="2411059" y="1216650"/>
                <a:ext cx="2392015" cy="1363734"/>
              </a:xfrm>
              <a:custGeom>
                <a:avLst/>
                <a:gdLst/>
                <a:ahLst/>
                <a:cxnLst/>
                <a:rect l="l" t="t" r="r" b="b"/>
                <a:pathLst>
                  <a:path w="12657" h="7216" extrusionOk="0">
                    <a:moveTo>
                      <a:pt x="0" y="0"/>
                    </a:moveTo>
                    <a:lnTo>
                      <a:pt x="3120" y="3608"/>
                    </a:lnTo>
                    <a:lnTo>
                      <a:pt x="0" y="7216"/>
                    </a:lnTo>
                    <a:lnTo>
                      <a:pt x="9537" y="7216"/>
                    </a:lnTo>
                    <a:lnTo>
                      <a:pt x="12656" y="3608"/>
                    </a:lnTo>
                    <a:lnTo>
                      <a:pt x="95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021;p41">
                <a:extLst>
                  <a:ext uri="{FF2B5EF4-FFF2-40B4-BE49-F238E27FC236}">
                    <a16:creationId xmlns:a16="http://schemas.microsoft.com/office/drawing/2014/main" id="{6432AA89-FBC8-5B40-E609-55B8B4AFD4A8}"/>
                  </a:ext>
                </a:extLst>
              </p:cNvPr>
              <p:cNvSpPr/>
              <p:nvPr/>
            </p:nvSpPr>
            <p:spPr>
              <a:xfrm>
                <a:off x="4352918" y="1216650"/>
                <a:ext cx="2392015" cy="1363734"/>
              </a:xfrm>
              <a:custGeom>
                <a:avLst/>
                <a:gdLst/>
                <a:ahLst/>
                <a:cxnLst/>
                <a:rect l="l" t="t" r="r" b="b"/>
                <a:pathLst>
                  <a:path w="12657" h="7216" extrusionOk="0">
                    <a:moveTo>
                      <a:pt x="0" y="0"/>
                    </a:moveTo>
                    <a:lnTo>
                      <a:pt x="3120" y="3608"/>
                    </a:lnTo>
                    <a:lnTo>
                      <a:pt x="0" y="7216"/>
                    </a:lnTo>
                    <a:lnTo>
                      <a:pt x="9549" y="7216"/>
                    </a:lnTo>
                    <a:lnTo>
                      <a:pt x="12657" y="3608"/>
                    </a:lnTo>
                    <a:lnTo>
                      <a:pt x="95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022;p41">
                <a:extLst>
                  <a:ext uri="{FF2B5EF4-FFF2-40B4-BE49-F238E27FC236}">
                    <a16:creationId xmlns:a16="http://schemas.microsoft.com/office/drawing/2014/main" id="{D75560A1-D653-F82D-C8A8-FEE13A7BCE37}"/>
                  </a:ext>
                </a:extLst>
              </p:cNvPr>
              <p:cNvSpPr/>
              <p:nvPr/>
            </p:nvSpPr>
            <p:spPr>
              <a:xfrm>
                <a:off x="6297045" y="1216650"/>
                <a:ext cx="2389747" cy="1363734"/>
              </a:xfrm>
              <a:custGeom>
                <a:avLst/>
                <a:gdLst/>
                <a:ahLst/>
                <a:cxnLst/>
                <a:rect l="l" t="t" r="r" b="b"/>
                <a:pathLst>
                  <a:path w="12645" h="7216" extrusionOk="0">
                    <a:moveTo>
                      <a:pt x="0" y="0"/>
                    </a:moveTo>
                    <a:lnTo>
                      <a:pt x="3108" y="3608"/>
                    </a:lnTo>
                    <a:lnTo>
                      <a:pt x="0" y="7216"/>
                    </a:lnTo>
                    <a:lnTo>
                      <a:pt x="9537" y="7216"/>
                    </a:lnTo>
                    <a:lnTo>
                      <a:pt x="12645" y="3608"/>
                    </a:lnTo>
                    <a:lnTo>
                      <a:pt x="95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023;p41">
                <a:extLst>
                  <a:ext uri="{FF2B5EF4-FFF2-40B4-BE49-F238E27FC236}">
                    <a16:creationId xmlns:a16="http://schemas.microsoft.com/office/drawing/2014/main" id="{C5059095-B34D-51C0-0994-9543271623F4}"/>
                  </a:ext>
                </a:extLst>
              </p:cNvPr>
              <p:cNvSpPr/>
              <p:nvPr/>
            </p:nvSpPr>
            <p:spPr>
              <a:xfrm>
                <a:off x="1315113" y="2580203"/>
                <a:ext cx="24946" cy="538047"/>
              </a:xfrm>
              <a:custGeom>
                <a:avLst/>
                <a:gdLst/>
                <a:ahLst/>
                <a:cxnLst/>
                <a:rect l="l" t="t" r="r" b="b"/>
                <a:pathLst>
                  <a:path w="132" h="2847" extrusionOk="0">
                    <a:moveTo>
                      <a:pt x="1" y="1"/>
                    </a:moveTo>
                    <a:lnTo>
                      <a:pt x="1" y="2846"/>
                    </a:lnTo>
                    <a:lnTo>
                      <a:pt x="132" y="2846"/>
                    </a:lnTo>
                    <a:lnTo>
                      <a:pt x="1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024;p41">
                <a:extLst>
                  <a:ext uri="{FF2B5EF4-FFF2-40B4-BE49-F238E27FC236}">
                    <a16:creationId xmlns:a16="http://schemas.microsoft.com/office/drawing/2014/main" id="{40388DC8-F400-731F-7015-110FEE9B9BA7}"/>
                  </a:ext>
                </a:extLst>
              </p:cNvPr>
              <p:cNvSpPr/>
              <p:nvPr/>
            </p:nvSpPr>
            <p:spPr>
              <a:xfrm>
                <a:off x="1058656" y="3104458"/>
                <a:ext cx="538047" cy="27214"/>
              </a:xfrm>
              <a:custGeom>
                <a:avLst/>
                <a:gdLst/>
                <a:ahLst/>
                <a:cxnLst/>
                <a:rect l="l" t="t" r="r" b="b"/>
                <a:pathLst>
                  <a:path w="2847" h="144" extrusionOk="0">
                    <a:moveTo>
                      <a:pt x="0" y="1"/>
                    </a:moveTo>
                    <a:lnTo>
                      <a:pt x="0" y="144"/>
                    </a:lnTo>
                    <a:lnTo>
                      <a:pt x="2846" y="144"/>
                    </a:lnTo>
                    <a:lnTo>
                      <a:pt x="28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025;p41">
                <a:extLst>
                  <a:ext uri="{FF2B5EF4-FFF2-40B4-BE49-F238E27FC236}">
                    <a16:creationId xmlns:a16="http://schemas.microsoft.com/office/drawing/2014/main" id="{06E53DE5-2CF4-1540-A9C7-BD0EE4DB8494}"/>
                  </a:ext>
                </a:extLst>
              </p:cNvPr>
              <p:cNvSpPr/>
              <p:nvPr/>
            </p:nvSpPr>
            <p:spPr>
              <a:xfrm>
                <a:off x="3034344" y="3104458"/>
                <a:ext cx="537858" cy="27214"/>
              </a:xfrm>
              <a:custGeom>
                <a:avLst/>
                <a:gdLst/>
                <a:ahLst/>
                <a:cxnLst/>
                <a:rect l="l" t="t" r="r" b="b"/>
                <a:pathLst>
                  <a:path w="2846" h="144" extrusionOk="0">
                    <a:moveTo>
                      <a:pt x="0" y="1"/>
                    </a:moveTo>
                    <a:lnTo>
                      <a:pt x="0" y="144"/>
                    </a:lnTo>
                    <a:lnTo>
                      <a:pt x="2846" y="144"/>
                    </a:lnTo>
                    <a:lnTo>
                      <a:pt x="284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026;p41">
                <a:extLst>
                  <a:ext uri="{FF2B5EF4-FFF2-40B4-BE49-F238E27FC236}">
                    <a16:creationId xmlns:a16="http://schemas.microsoft.com/office/drawing/2014/main" id="{FC2AB800-8DD0-C6C6-393B-C9EEFC093B83}"/>
                  </a:ext>
                </a:extLst>
              </p:cNvPr>
              <p:cNvSpPr/>
              <p:nvPr/>
            </p:nvSpPr>
            <p:spPr>
              <a:xfrm>
                <a:off x="5009843" y="3104458"/>
                <a:ext cx="535780" cy="27214"/>
              </a:xfrm>
              <a:custGeom>
                <a:avLst/>
                <a:gdLst/>
                <a:ahLst/>
                <a:cxnLst/>
                <a:rect l="l" t="t" r="r" b="b"/>
                <a:pathLst>
                  <a:path w="2835" h="144" extrusionOk="0">
                    <a:moveTo>
                      <a:pt x="1" y="1"/>
                    </a:moveTo>
                    <a:lnTo>
                      <a:pt x="1" y="144"/>
                    </a:lnTo>
                    <a:lnTo>
                      <a:pt x="2835" y="144"/>
                    </a:lnTo>
                    <a:lnTo>
                      <a:pt x="283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027;p41">
                <a:extLst>
                  <a:ext uri="{FF2B5EF4-FFF2-40B4-BE49-F238E27FC236}">
                    <a16:creationId xmlns:a16="http://schemas.microsoft.com/office/drawing/2014/main" id="{8F861EAC-73A1-4621-20DD-7B09FAEFDE49}"/>
                  </a:ext>
                </a:extLst>
              </p:cNvPr>
              <p:cNvSpPr/>
              <p:nvPr/>
            </p:nvSpPr>
            <p:spPr>
              <a:xfrm>
                <a:off x="6983263" y="3104458"/>
                <a:ext cx="538047" cy="27214"/>
              </a:xfrm>
              <a:custGeom>
                <a:avLst/>
                <a:gdLst/>
                <a:ahLst/>
                <a:cxnLst/>
                <a:rect l="l" t="t" r="r" b="b"/>
                <a:pathLst>
                  <a:path w="2847" h="144" extrusionOk="0">
                    <a:moveTo>
                      <a:pt x="1" y="1"/>
                    </a:moveTo>
                    <a:lnTo>
                      <a:pt x="1" y="144"/>
                    </a:lnTo>
                    <a:lnTo>
                      <a:pt x="2846" y="144"/>
                    </a:lnTo>
                    <a:lnTo>
                      <a:pt x="28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028;p41">
                <a:extLst>
                  <a:ext uri="{FF2B5EF4-FFF2-40B4-BE49-F238E27FC236}">
                    <a16:creationId xmlns:a16="http://schemas.microsoft.com/office/drawing/2014/main" id="{C44A18AB-C965-D1EE-98F1-F30EC690AA04}"/>
                  </a:ext>
                </a:extLst>
              </p:cNvPr>
              <p:cNvSpPr/>
              <p:nvPr/>
            </p:nvSpPr>
            <p:spPr>
              <a:xfrm>
                <a:off x="3290802" y="2580203"/>
                <a:ext cx="24946" cy="538047"/>
              </a:xfrm>
              <a:custGeom>
                <a:avLst/>
                <a:gdLst/>
                <a:ahLst/>
                <a:cxnLst/>
                <a:rect l="l" t="t" r="r" b="b"/>
                <a:pathLst>
                  <a:path w="132" h="2847" extrusionOk="0">
                    <a:moveTo>
                      <a:pt x="0" y="1"/>
                    </a:moveTo>
                    <a:lnTo>
                      <a:pt x="0" y="2846"/>
                    </a:lnTo>
                    <a:lnTo>
                      <a:pt x="131" y="2846"/>
                    </a:lnTo>
                    <a:lnTo>
                      <a:pt x="1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029;p41">
                <a:extLst>
                  <a:ext uri="{FF2B5EF4-FFF2-40B4-BE49-F238E27FC236}">
                    <a16:creationId xmlns:a16="http://schemas.microsoft.com/office/drawing/2014/main" id="{CFC42EA1-ACBC-3508-1920-C52EA123298C}"/>
                  </a:ext>
                </a:extLst>
              </p:cNvPr>
              <p:cNvSpPr/>
              <p:nvPr/>
            </p:nvSpPr>
            <p:spPr>
              <a:xfrm>
                <a:off x="5264222" y="2580203"/>
                <a:ext cx="27214" cy="538047"/>
              </a:xfrm>
              <a:custGeom>
                <a:avLst/>
                <a:gdLst/>
                <a:ahLst/>
                <a:cxnLst/>
                <a:rect l="l" t="t" r="r" b="b"/>
                <a:pathLst>
                  <a:path w="144" h="2847" extrusionOk="0">
                    <a:moveTo>
                      <a:pt x="0" y="1"/>
                    </a:moveTo>
                    <a:lnTo>
                      <a:pt x="0" y="2846"/>
                    </a:lnTo>
                    <a:lnTo>
                      <a:pt x="143" y="2846"/>
                    </a:lnTo>
                    <a:lnTo>
                      <a:pt x="1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030;p41">
                <a:extLst>
                  <a:ext uri="{FF2B5EF4-FFF2-40B4-BE49-F238E27FC236}">
                    <a16:creationId xmlns:a16="http://schemas.microsoft.com/office/drawing/2014/main" id="{EB0BD529-022E-B2EE-5DBD-DD899E7C67A6}"/>
                  </a:ext>
                </a:extLst>
              </p:cNvPr>
              <p:cNvSpPr/>
              <p:nvPr/>
            </p:nvSpPr>
            <p:spPr>
              <a:xfrm>
                <a:off x="7239721" y="2580203"/>
                <a:ext cx="24946" cy="538047"/>
              </a:xfrm>
              <a:custGeom>
                <a:avLst/>
                <a:gdLst/>
                <a:ahLst/>
                <a:cxnLst/>
                <a:rect l="l" t="t" r="r" b="b"/>
                <a:pathLst>
                  <a:path w="132" h="2847" extrusionOk="0">
                    <a:moveTo>
                      <a:pt x="1" y="1"/>
                    </a:moveTo>
                    <a:lnTo>
                      <a:pt x="1" y="2846"/>
                    </a:lnTo>
                    <a:lnTo>
                      <a:pt x="132" y="2846"/>
                    </a:lnTo>
                    <a:lnTo>
                      <a:pt x="13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032;p41">
                <a:extLst>
                  <a:ext uri="{FF2B5EF4-FFF2-40B4-BE49-F238E27FC236}">
                    <a16:creationId xmlns:a16="http://schemas.microsoft.com/office/drawing/2014/main" id="{78281D27-415D-AE40-B334-7C372683D4F5}"/>
                  </a:ext>
                </a:extLst>
              </p:cNvPr>
              <p:cNvSpPr txBox="1"/>
              <p:nvPr/>
            </p:nvSpPr>
            <p:spPr>
              <a:xfrm>
                <a:off x="4444987" y="3283163"/>
                <a:ext cx="1668000" cy="94974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chemeClr val="accent3"/>
                    </a:solidFill>
                    <a:latin typeface="Fira Sans Extra Condensed Medium"/>
                    <a:ea typeface="Fira Sans Extra Condensed Medium"/>
                    <a:cs typeface="Fira Sans Extra Condensed Medium"/>
                    <a:sym typeface="Fira Sans Extra Condensed Medium"/>
                  </a:rPr>
                  <a:t>Use the new Formula based Solution</a:t>
                </a:r>
                <a:endParaRPr sz="2000" dirty="0">
                  <a:solidFill>
                    <a:schemeClr val="accent3"/>
                  </a:solidFill>
                  <a:latin typeface="Fira Sans Extra Condensed Medium"/>
                  <a:ea typeface="Fira Sans Extra Condensed Medium"/>
                  <a:cs typeface="Fira Sans Extra Condensed Medium"/>
                  <a:sym typeface="Fira Sans Extra Condensed Medium"/>
                </a:endParaRPr>
              </a:p>
            </p:txBody>
          </p:sp>
          <p:sp>
            <p:nvSpPr>
              <p:cNvPr id="41" name="Google Shape;2034;p41">
                <a:extLst>
                  <a:ext uri="{FF2B5EF4-FFF2-40B4-BE49-F238E27FC236}">
                    <a16:creationId xmlns:a16="http://schemas.microsoft.com/office/drawing/2014/main" id="{3B69D462-9764-083A-E489-C8063FB2ABD6}"/>
                  </a:ext>
                </a:extLst>
              </p:cNvPr>
              <p:cNvSpPr txBox="1"/>
              <p:nvPr/>
            </p:nvSpPr>
            <p:spPr>
              <a:xfrm>
                <a:off x="493587" y="3283164"/>
                <a:ext cx="1668000" cy="313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chemeClr val="accent1"/>
                    </a:solidFill>
                    <a:latin typeface="Fira Sans Extra Condensed Medium"/>
                    <a:ea typeface="Fira Sans Extra Condensed Medium"/>
                    <a:cs typeface="Fira Sans Extra Condensed Medium"/>
                    <a:sym typeface="Fira Sans Extra Condensed Medium"/>
                  </a:rPr>
                  <a:t>Create the CTC notch</a:t>
                </a:r>
                <a:endParaRPr sz="2000" dirty="0">
                  <a:solidFill>
                    <a:schemeClr val="accent1"/>
                  </a:solidFill>
                  <a:latin typeface="Fira Sans Extra Condensed Medium"/>
                  <a:ea typeface="Fira Sans Extra Condensed Medium"/>
                  <a:cs typeface="Fira Sans Extra Condensed Medium"/>
                  <a:sym typeface="Fira Sans Extra Condensed Medium"/>
                </a:endParaRPr>
              </a:p>
            </p:txBody>
          </p:sp>
          <p:sp>
            <p:nvSpPr>
              <p:cNvPr id="43" name="Google Shape;2036;p41">
                <a:extLst>
                  <a:ext uri="{FF2B5EF4-FFF2-40B4-BE49-F238E27FC236}">
                    <a16:creationId xmlns:a16="http://schemas.microsoft.com/office/drawing/2014/main" id="{6DB925AD-5F65-6735-496A-4118832DCF83}"/>
                  </a:ext>
                </a:extLst>
              </p:cNvPr>
              <p:cNvSpPr txBox="1"/>
              <p:nvPr/>
            </p:nvSpPr>
            <p:spPr>
              <a:xfrm>
                <a:off x="2469283" y="3283164"/>
                <a:ext cx="1668000" cy="47676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chemeClr val="accent2"/>
                    </a:solidFill>
                    <a:latin typeface="Fira Sans Extra Condensed Medium"/>
                    <a:ea typeface="Fira Sans Extra Condensed Medium"/>
                    <a:cs typeface="Fira Sans Extra Condensed Medium"/>
                    <a:sym typeface="Fira Sans Extra Condensed Medium"/>
                  </a:rPr>
                  <a:t>Determine CTC components</a:t>
                </a:r>
                <a:endParaRPr sz="2000" dirty="0">
                  <a:solidFill>
                    <a:schemeClr val="accent2"/>
                  </a:solidFill>
                  <a:latin typeface="Fira Sans Extra Condensed Medium"/>
                  <a:ea typeface="Fira Sans Extra Condensed Medium"/>
                  <a:cs typeface="Fira Sans Extra Condensed Medium"/>
                  <a:sym typeface="Fira Sans Extra Condensed Medium"/>
                </a:endParaRPr>
              </a:p>
            </p:txBody>
          </p:sp>
          <p:sp>
            <p:nvSpPr>
              <p:cNvPr id="45" name="Google Shape;2038;p41">
                <a:extLst>
                  <a:ext uri="{FF2B5EF4-FFF2-40B4-BE49-F238E27FC236}">
                    <a16:creationId xmlns:a16="http://schemas.microsoft.com/office/drawing/2014/main" id="{2F8F892C-D92C-C276-1DBD-26D89E6EE3C5}"/>
                  </a:ext>
                </a:extLst>
              </p:cNvPr>
              <p:cNvSpPr txBox="1"/>
              <p:nvPr/>
            </p:nvSpPr>
            <p:spPr>
              <a:xfrm>
                <a:off x="6420679" y="3283164"/>
                <a:ext cx="1668000" cy="92253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chemeClr val="accent4"/>
                    </a:solidFill>
                    <a:latin typeface="Fira Sans Extra Condensed Medium"/>
                    <a:ea typeface="Fira Sans Extra Condensed Medium"/>
                    <a:cs typeface="Fira Sans Extra Condensed Medium"/>
                    <a:sym typeface="Fira Sans Extra Condensed Medium"/>
                  </a:rPr>
                  <a:t>The system automatically calculates values </a:t>
                </a:r>
                <a:endParaRPr sz="2000" dirty="0">
                  <a:solidFill>
                    <a:schemeClr val="accent4"/>
                  </a:solidFill>
                  <a:latin typeface="Fira Sans Extra Condensed Medium"/>
                  <a:ea typeface="Fira Sans Extra Condensed Medium"/>
                  <a:cs typeface="Fira Sans Extra Condensed Medium"/>
                  <a:sym typeface="Fira Sans Extra Condensed Medium"/>
                </a:endParaRPr>
              </a:p>
            </p:txBody>
          </p:sp>
        </p:grpSp>
        <p:sp>
          <p:nvSpPr>
            <p:cNvPr id="5" name="Google Shape;2040;p41">
              <a:extLst>
                <a:ext uri="{FF2B5EF4-FFF2-40B4-BE49-F238E27FC236}">
                  <a16:creationId xmlns:a16="http://schemas.microsoft.com/office/drawing/2014/main" id="{A5C9ADCB-3541-4C1F-50AE-C45867832B53}"/>
                </a:ext>
              </a:extLst>
            </p:cNvPr>
            <p:cNvSpPr/>
            <p:nvPr/>
          </p:nvSpPr>
          <p:spPr>
            <a:xfrm>
              <a:off x="6711351" y="957423"/>
              <a:ext cx="164075" cy="7636"/>
            </a:xfrm>
            <a:custGeom>
              <a:avLst/>
              <a:gdLst/>
              <a:ahLst/>
              <a:cxnLst/>
              <a:rect l="l" t="t" r="r" b="b"/>
              <a:pathLst>
                <a:path w="1504" h="70" extrusionOk="0">
                  <a:moveTo>
                    <a:pt x="30" y="0"/>
                  </a:moveTo>
                  <a:cubicBezTo>
                    <a:pt x="15" y="0"/>
                    <a:pt x="0" y="15"/>
                    <a:pt x="0" y="35"/>
                  </a:cubicBezTo>
                  <a:cubicBezTo>
                    <a:pt x="0" y="54"/>
                    <a:pt x="15" y="69"/>
                    <a:pt x="30" y="69"/>
                  </a:cubicBezTo>
                  <a:lnTo>
                    <a:pt x="1469" y="69"/>
                  </a:lnTo>
                  <a:cubicBezTo>
                    <a:pt x="1489" y="69"/>
                    <a:pt x="1504" y="54"/>
                    <a:pt x="1504" y="35"/>
                  </a:cubicBezTo>
                  <a:cubicBezTo>
                    <a:pt x="1504" y="15"/>
                    <a:pt x="1489" y="0"/>
                    <a:pt x="14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2041;p41">
              <a:extLst>
                <a:ext uri="{FF2B5EF4-FFF2-40B4-BE49-F238E27FC236}">
                  <a16:creationId xmlns:a16="http://schemas.microsoft.com/office/drawing/2014/main" id="{EA25A9F6-EAF1-FD04-6368-FE860FD3F126}"/>
                </a:ext>
              </a:extLst>
            </p:cNvPr>
            <p:cNvGrpSpPr/>
            <p:nvPr/>
          </p:nvGrpSpPr>
          <p:grpSpPr>
            <a:xfrm>
              <a:off x="1504872" y="1624740"/>
              <a:ext cx="320671" cy="547553"/>
              <a:chOff x="10052800" y="2124963"/>
              <a:chExt cx="385979" cy="659067"/>
            </a:xfrm>
          </p:grpSpPr>
          <p:sp>
            <p:nvSpPr>
              <p:cNvPr id="23" name="Google Shape;2042;p41">
                <a:extLst>
                  <a:ext uri="{FF2B5EF4-FFF2-40B4-BE49-F238E27FC236}">
                    <a16:creationId xmlns:a16="http://schemas.microsoft.com/office/drawing/2014/main" id="{9FC6D5BC-D265-CFF8-BED7-5FE1BADCF620}"/>
                  </a:ext>
                </a:extLst>
              </p:cNvPr>
              <p:cNvSpPr/>
              <p:nvPr/>
            </p:nvSpPr>
            <p:spPr>
              <a:xfrm>
                <a:off x="10122417" y="2306211"/>
                <a:ext cx="231513" cy="296165"/>
              </a:xfrm>
              <a:custGeom>
                <a:avLst/>
                <a:gdLst/>
                <a:ahLst/>
                <a:cxnLst/>
                <a:rect l="l" t="t" r="r" b="b"/>
                <a:pathLst>
                  <a:path w="18334" h="23454" extrusionOk="0">
                    <a:moveTo>
                      <a:pt x="14777" y="2055"/>
                    </a:moveTo>
                    <a:cubicBezTo>
                      <a:pt x="15626" y="2055"/>
                      <a:pt x="16311" y="2740"/>
                      <a:pt x="16311" y="3588"/>
                    </a:cubicBezTo>
                    <a:cubicBezTo>
                      <a:pt x="16311" y="4436"/>
                      <a:pt x="15626" y="5122"/>
                      <a:pt x="14777" y="5122"/>
                    </a:cubicBezTo>
                    <a:cubicBezTo>
                      <a:pt x="13929" y="5122"/>
                      <a:pt x="13244" y="4436"/>
                      <a:pt x="13244" y="3588"/>
                    </a:cubicBezTo>
                    <a:cubicBezTo>
                      <a:pt x="13244" y="2740"/>
                      <a:pt x="13929" y="2055"/>
                      <a:pt x="14777" y="2055"/>
                    </a:cubicBezTo>
                    <a:close/>
                    <a:moveTo>
                      <a:pt x="3556" y="10210"/>
                    </a:moveTo>
                    <a:cubicBezTo>
                      <a:pt x="4404" y="10210"/>
                      <a:pt x="5089" y="10895"/>
                      <a:pt x="5089" y="11743"/>
                    </a:cubicBezTo>
                    <a:cubicBezTo>
                      <a:pt x="5089" y="12591"/>
                      <a:pt x="4404" y="13276"/>
                      <a:pt x="3556" y="13276"/>
                    </a:cubicBezTo>
                    <a:cubicBezTo>
                      <a:pt x="2708" y="13276"/>
                      <a:pt x="2023" y="12591"/>
                      <a:pt x="2023" y="11743"/>
                    </a:cubicBezTo>
                    <a:cubicBezTo>
                      <a:pt x="2023" y="10895"/>
                      <a:pt x="2708" y="10210"/>
                      <a:pt x="3556" y="10210"/>
                    </a:cubicBezTo>
                    <a:close/>
                    <a:moveTo>
                      <a:pt x="14777" y="18365"/>
                    </a:moveTo>
                    <a:cubicBezTo>
                      <a:pt x="15626" y="18365"/>
                      <a:pt x="16311" y="19050"/>
                      <a:pt x="16311" y="19898"/>
                    </a:cubicBezTo>
                    <a:cubicBezTo>
                      <a:pt x="16311" y="20746"/>
                      <a:pt x="15626" y="21431"/>
                      <a:pt x="14777" y="21431"/>
                    </a:cubicBezTo>
                    <a:cubicBezTo>
                      <a:pt x="13929" y="21431"/>
                      <a:pt x="13244" y="20746"/>
                      <a:pt x="13244" y="19898"/>
                    </a:cubicBezTo>
                    <a:cubicBezTo>
                      <a:pt x="13244" y="19050"/>
                      <a:pt x="13929" y="18365"/>
                      <a:pt x="14777" y="18365"/>
                    </a:cubicBezTo>
                    <a:close/>
                    <a:moveTo>
                      <a:pt x="14777" y="0"/>
                    </a:moveTo>
                    <a:cubicBezTo>
                      <a:pt x="12788" y="0"/>
                      <a:pt x="11189" y="1599"/>
                      <a:pt x="11189" y="3588"/>
                    </a:cubicBezTo>
                    <a:cubicBezTo>
                      <a:pt x="11189" y="4012"/>
                      <a:pt x="11287" y="4404"/>
                      <a:pt x="11418" y="4795"/>
                    </a:cubicBezTo>
                    <a:lnTo>
                      <a:pt x="5709" y="8873"/>
                    </a:lnTo>
                    <a:cubicBezTo>
                      <a:pt x="5089" y="8416"/>
                      <a:pt x="4372" y="8155"/>
                      <a:pt x="3556" y="8155"/>
                    </a:cubicBezTo>
                    <a:cubicBezTo>
                      <a:pt x="1599" y="8155"/>
                      <a:pt x="1" y="9754"/>
                      <a:pt x="1" y="11743"/>
                    </a:cubicBezTo>
                    <a:cubicBezTo>
                      <a:pt x="1" y="13701"/>
                      <a:pt x="1599" y="15299"/>
                      <a:pt x="3556" y="15299"/>
                    </a:cubicBezTo>
                    <a:cubicBezTo>
                      <a:pt x="4372" y="15299"/>
                      <a:pt x="5089" y="15038"/>
                      <a:pt x="5709" y="14581"/>
                    </a:cubicBezTo>
                    <a:lnTo>
                      <a:pt x="11418" y="18659"/>
                    </a:lnTo>
                    <a:cubicBezTo>
                      <a:pt x="11287" y="19050"/>
                      <a:pt x="11189" y="19474"/>
                      <a:pt x="11189" y="19898"/>
                    </a:cubicBezTo>
                    <a:cubicBezTo>
                      <a:pt x="11189" y="21855"/>
                      <a:pt x="12788" y="23454"/>
                      <a:pt x="14777" y="23454"/>
                    </a:cubicBezTo>
                    <a:cubicBezTo>
                      <a:pt x="16735" y="23454"/>
                      <a:pt x="18333" y="21855"/>
                      <a:pt x="18333" y="19898"/>
                    </a:cubicBezTo>
                    <a:cubicBezTo>
                      <a:pt x="18333" y="17908"/>
                      <a:pt x="16735" y="16310"/>
                      <a:pt x="14777" y="16310"/>
                    </a:cubicBezTo>
                    <a:cubicBezTo>
                      <a:pt x="13962" y="16310"/>
                      <a:pt x="13212" y="16571"/>
                      <a:pt x="12625" y="17028"/>
                    </a:cubicBezTo>
                    <a:lnTo>
                      <a:pt x="6916" y="12950"/>
                    </a:lnTo>
                    <a:cubicBezTo>
                      <a:pt x="7047" y="12559"/>
                      <a:pt x="7112" y="12167"/>
                      <a:pt x="7112" y="11743"/>
                    </a:cubicBezTo>
                    <a:cubicBezTo>
                      <a:pt x="7112" y="11319"/>
                      <a:pt x="7047" y="10895"/>
                      <a:pt x="6916" y="10504"/>
                    </a:cubicBezTo>
                    <a:lnTo>
                      <a:pt x="12625" y="6426"/>
                    </a:lnTo>
                    <a:cubicBezTo>
                      <a:pt x="13212" y="6883"/>
                      <a:pt x="13962" y="7144"/>
                      <a:pt x="14777" y="7144"/>
                    </a:cubicBezTo>
                    <a:cubicBezTo>
                      <a:pt x="16735" y="7144"/>
                      <a:pt x="18333" y="5546"/>
                      <a:pt x="18333" y="3588"/>
                    </a:cubicBezTo>
                    <a:cubicBezTo>
                      <a:pt x="18333" y="1599"/>
                      <a:pt x="16735" y="0"/>
                      <a:pt x="14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043;p41">
                <a:extLst>
                  <a:ext uri="{FF2B5EF4-FFF2-40B4-BE49-F238E27FC236}">
                    <a16:creationId xmlns:a16="http://schemas.microsoft.com/office/drawing/2014/main" id="{0EB9ED84-AE61-931F-C614-7CE084F05110}"/>
                  </a:ext>
                </a:extLst>
              </p:cNvPr>
              <p:cNvSpPr/>
              <p:nvPr/>
            </p:nvSpPr>
            <p:spPr>
              <a:xfrm>
                <a:off x="10413233" y="2266256"/>
                <a:ext cx="25545" cy="25545"/>
              </a:xfrm>
              <a:custGeom>
                <a:avLst/>
                <a:gdLst/>
                <a:ahLst/>
                <a:cxnLst/>
                <a:rect l="l" t="t" r="r" b="b"/>
                <a:pathLst>
                  <a:path w="2023" h="2023" extrusionOk="0">
                    <a:moveTo>
                      <a:pt x="1011" y="0"/>
                    </a:moveTo>
                    <a:cubicBezTo>
                      <a:pt x="457" y="0"/>
                      <a:pt x="0" y="457"/>
                      <a:pt x="0" y="1011"/>
                    </a:cubicBezTo>
                    <a:cubicBezTo>
                      <a:pt x="0" y="1598"/>
                      <a:pt x="457" y="2022"/>
                      <a:pt x="1011" y="2022"/>
                    </a:cubicBezTo>
                    <a:cubicBezTo>
                      <a:pt x="1566" y="2022"/>
                      <a:pt x="2023" y="1598"/>
                      <a:pt x="2023" y="1011"/>
                    </a:cubicBezTo>
                    <a:cubicBezTo>
                      <a:pt x="2023" y="457"/>
                      <a:pt x="1566" y="0"/>
                      <a:pt x="10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044;p41">
                <a:extLst>
                  <a:ext uri="{FF2B5EF4-FFF2-40B4-BE49-F238E27FC236}">
                    <a16:creationId xmlns:a16="http://schemas.microsoft.com/office/drawing/2014/main" id="{BDD87CF1-A848-80A9-8D2C-A724F3E18183}"/>
                  </a:ext>
                </a:extLst>
              </p:cNvPr>
              <p:cNvSpPr/>
              <p:nvPr/>
            </p:nvSpPr>
            <p:spPr>
              <a:xfrm>
                <a:off x="10052800" y="2124963"/>
                <a:ext cx="385972" cy="659067"/>
              </a:xfrm>
              <a:custGeom>
                <a:avLst/>
                <a:gdLst/>
                <a:ahLst/>
                <a:cxnLst/>
                <a:rect l="l" t="t" r="r" b="b"/>
                <a:pathLst>
                  <a:path w="30566" h="52193" extrusionOk="0">
                    <a:moveTo>
                      <a:pt x="20910" y="2023"/>
                    </a:moveTo>
                    <a:cubicBezTo>
                      <a:pt x="20812" y="2349"/>
                      <a:pt x="20682" y="2675"/>
                      <a:pt x="20682" y="3034"/>
                    </a:cubicBezTo>
                    <a:lnTo>
                      <a:pt x="20682" y="3556"/>
                    </a:lnTo>
                    <a:cubicBezTo>
                      <a:pt x="20682" y="3850"/>
                      <a:pt x="20519" y="4078"/>
                      <a:pt x="20225" y="4078"/>
                    </a:cubicBezTo>
                    <a:lnTo>
                      <a:pt x="10341" y="4078"/>
                    </a:lnTo>
                    <a:cubicBezTo>
                      <a:pt x="10048" y="4078"/>
                      <a:pt x="9787" y="3850"/>
                      <a:pt x="9787" y="3556"/>
                    </a:cubicBezTo>
                    <a:lnTo>
                      <a:pt x="9787" y="3034"/>
                    </a:lnTo>
                    <a:cubicBezTo>
                      <a:pt x="9787" y="2675"/>
                      <a:pt x="9787" y="2349"/>
                      <a:pt x="9656" y="2023"/>
                    </a:cubicBezTo>
                    <a:close/>
                    <a:moveTo>
                      <a:pt x="28348" y="48115"/>
                    </a:moveTo>
                    <a:cubicBezTo>
                      <a:pt x="27923" y="49289"/>
                      <a:pt x="26814" y="50137"/>
                      <a:pt x="25477" y="50137"/>
                    </a:cubicBezTo>
                    <a:lnTo>
                      <a:pt x="5090" y="50137"/>
                    </a:lnTo>
                    <a:cubicBezTo>
                      <a:pt x="3752" y="50137"/>
                      <a:pt x="2643" y="49289"/>
                      <a:pt x="2219" y="48115"/>
                    </a:cubicBezTo>
                    <a:close/>
                    <a:moveTo>
                      <a:pt x="5090" y="0"/>
                    </a:moveTo>
                    <a:cubicBezTo>
                      <a:pt x="4405" y="0"/>
                      <a:pt x="3752" y="131"/>
                      <a:pt x="3100" y="392"/>
                    </a:cubicBezTo>
                    <a:cubicBezTo>
                      <a:pt x="2513" y="653"/>
                      <a:pt x="1958" y="1012"/>
                      <a:pt x="1501" y="1468"/>
                    </a:cubicBezTo>
                    <a:cubicBezTo>
                      <a:pt x="1012" y="1958"/>
                      <a:pt x="653" y="2512"/>
                      <a:pt x="392" y="3099"/>
                    </a:cubicBezTo>
                    <a:cubicBezTo>
                      <a:pt x="131" y="3719"/>
                      <a:pt x="1" y="4404"/>
                      <a:pt x="1" y="5089"/>
                    </a:cubicBezTo>
                    <a:lnTo>
                      <a:pt x="1" y="47071"/>
                    </a:lnTo>
                    <a:cubicBezTo>
                      <a:pt x="1" y="47789"/>
                      <a:pt x="131" y="48441"/>
                      <a:pt x="392" y="49061"/>
                    </a:cubicBezTo>
                    <a:cubicBezTo>
                      <a:pt x="653" y="49681"/>
                      <a:pt x="1012" y="50235"/>
                      <a:pt x="1501" y="50692"/>
                    </a:cubicBezTo>
                    <a:cubicBezTo>
                      <a:pt x="1958" y="51148"/>
                      <a:pt x="2513" y="51540"/>
                      <a:pt x="3100" y="51768"/>
                    </a:cubicBezTo>
                    <a:cubicBezTo>
                      <a:pt x="3752" y="52062"/>
                      <a:pt x="4405" y="52192"/>
                      <a:pt x="5090" y="52192"/>
                    </a:cubicBezTo>
                    <a:lnTo>
                      <a:pt x="25477" y="52192"/>
                    </a:lnTo>
                    <a:cubicBezTo>
                      <a:pt x="26162" y="52192"/>
                      <a:pt x="26847" y="52062"/>
                      <a:pt x="27467" y="51768"/>
                    </a:cubicBezTo>
                    <a:cubicBezTo>
                      <a:pt x="28087" y="51540"/>
                      <a:pt x="28609" y="51148"/>
                      <a:pt x="29098" y="50692"/>
                    </a:cubicBezTo>
                    <a:cubicBezTo>
                      <a:pt x="29554" y="50235"/>
                      <a:pt x="29913" y="49681"/>
                      <a:pt x="30174" y="49061"/>
                    </a:cubicBezTo>
                    <a:cubicBezTo>
                      <a:pt x="30435" y="48441"/>
                      <a:pt x="30566" y="47789"/>
                      <a:pt x="30566" y="47071"/>
                    </a:cubicBezTo>
                    <a:lnTo>
                      <a:pt x="30566" y="16800"/>
                    </a:lnTo>
                    <a:cubicBezTo>
                      <a:pt x="30566" y="16245"/>
                      <a:pt x="30109" y="15788"/>
                      <a:pt x="29554" y="15788"/>
                    </a:cubicBezTo>
                    <a:cubicBezTo>
                      <a:pt x="29000" y="15788"/>
                      <a:pt x="28543" y="16245"/>
                      <a:pt x="28543" y="16800"/>
                    </a:cubicBezTo>
                    <a:lnTo>
                      <a:pt x="28543" y="46060"/>
                    </a:lnTo>
                    <a:lnTo>
                      <a:pt x="2023" y="46060"/>
                    </a:lnTo>
                    <a:lnTo>
                      <a:pt x="2023" y="5089"/>
                    </a:lnTo>
                    <a:cubicBezTo>
                      <a:pt x="2023" y="3393"/>
                      <a:pt x="3393" y="2023"/>
                      <a:pt x="5090" y="2023"/>
                    </a:cubicBezTo>
                    <a:lnTo>
                      <a:pt x="6786" y="2023"/>
                    </a:lnTo>
                    <a:cubicBezTo>
                      <a:pt x="7340" y="2023"/>
                      <a:pt x="7732" y="2480"/>
                      <a:pt x="7732" y="3034"/>
                    </a:cubicBezTo>
                    <a:lnTo>
                      <a:pt x="7732" y="3556"/>
                    </a:lnTo>
                    <a:cubicBezTo>
                      <a:pt x="7732" y="4959"/>
                      <a:pt x="8939" y="6100"/>
                      <a:pt x="10341" y="6100"/>
                    </a:cubicBezTo>
                    <a:lnTo>
                      <a:pt x="20225" y="6100"/>
                    </a:lnTo>
                    <a:cubicBezTo>
                      <a:pt x="21628" y="6100"/>
                      <a:pt x="22737" y="4959"/>
                      <a:pt x="22737" y="3556"/>
                    </a:cubicBezTo>
                    <a:lnTo>
                      <a:pt x="22737" y="3034"/>
                    </a:lnTo>
                    <a:cubicBezTo>
                      <a:pt x="22737" y="2480"/>
                      <a:pt x="23226" y="2023"/>
                      <a:pt x="23813" y="2023"/>
                    </a:cubicBezTo>
                    <a:lnTo>
                      <a:pt x="25477" y="2023"/>
                    </a:lnTo>
                    <a:cubicBezTo>
                      <a:pt x="27173" y="2023"/>
                      <a:pt x="28543" y="3393"/>
                      <a:pt x="28543" y="5089"/>
                    </a:cubicBezTo>
                    <a:lnTo>
                      <a:pt x="28543" y="7633"/>
                    </a:lnTo>
                    <a:cubicBezTo>
                      <a:pt x="28543" y="8188"/>
                      <a:pt x="29000" y="8645"/>
                      <a:pt x="29554" y="8645"/>
                    </a:cubicBezTo>
                    <a:cubicBezTo>
                      <a:pt x="30109" y="8645"/>
                      <a:pt x="30566" y="8188"/>
                      <a:pt x="30566" y="7633"/>
                    </a:cubicBezTo>
                    <a:lnTo>
                      <a:pt x="30566" y="5089"/>
                    </a:lnTo>
                    <a:cubicBezTo>
                      <a:pt x="30566" y="4404"/>
                      <a:pt x="30435" y="3719"/>
                      <a:pt x="30174" y="3099"/>
                    </a:cubicBezTo>
                    <a:cubicBezTo>
                      <a:pt x="29913" y="2512"/>
                      <a:pt x="29554" y="1958"/>
                      <a:pt x="29098" y="1468"/>
                    </a:cubicBezTo>
                    <a:cubicBezTo>
                      <a:pt x="28609" y="1012"/>
                      <a:pt x="28087" y="653"/>
                      <a:pt x="27467" y="392"/>
                    </a:cubicBezTo>
                    <a:cubicBezTo>
                      <a:pt x="26847" y="131"/>
                      <a:pt x="26162" y="0"/>
                      <a:pt x="254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2045;p41">
              <a:extLst>
                <a:ext uri="{FF2B5EF4-FFF2-40B4-BE49-F238E27FC236}">
                  <a16:creationId xmlns:a16="http://schemas.microsoft.com/office/drawing/2014/main" id="{AA6267D6-3A9F-F96E-E059-D3079D573722}"/>
                </a:ext>
              </a:extLst>
            </p:cNvPr>
            <p:cNvGrpSpPr/>
            <p:nvPr/>
          </p:nvGrpSpPr>
          <p:grpSpPr>
            <a:xfrm>
              <a:off x="5388590" y="1624740"/>
              <a:ext cx="320671" cy="547553"/>
              <a:chOff x="10575525" y="2123725"/>
              <a:chExt cx="385979" cy="659067"/>
            </a:xfrm>
          </p:grpSpPr>
          <p:sp>
            <p:nvSpPr>
              <p:cNvPr id="18" name="Google Shape;2046;p41">
                <a:extLst>
                  <a:ext uri="{FF2B5EF4-FFF2-40B4-BE49-F238E27FC236}">
                    <a16:creationId xmlns:a16="http://schemas.microsoft.com/office/drawing/2014/main" id="{F4300E13-ACDE-EDF8-1D2F-5B37EE0F3FD0}"/>
                  </a:ext>
                </a:extLst>
              </p:cNvPr>
              <p:cNvSpPr/>
              <p:nvPr/>
            </p:nvSpPr>
            <p:spPr>
              <a:xfrm>
                <a:off x="10655029" y="2262506"/>
                <a:ext cx="110402" cy="154510"/>
              </a:xfrm>
              <a:custGeom>
                <a:avLst/>
                <a:gdLst/>
                <a:ahLst/>
                <a:cxnLst/>
                <a:rect l="l" t="t" r="r" b="b"/>
                <a:pathLst>
                  <a:path w="8743" h="12236" extrusionOk="0">
                    <a:moveTo>
                      <a:pt x="5350" y="2939"/>
                    </a:moveTo>
                    <a:cubicBezTo>
                      <a:pt x="5350" y="3950"/>
                      <a:pt x="5350" y="5549"/>
                      <a:pt x="5350" y="7180"/>
                    </a:cubicBezTo>
                    <a:lnTo>
                      <a:pt x="2838" y="7180"/>
                    </a:lnTo>
                    <a:cubicBezTo>
                      <a:pt x="3817" y="5516"/>
                      <a:pt x="4763" y="3918"/>
                      <a:pt x="5350" y="2939"/>
                    </a:cubicBezTo>
                    <a:close/>
                    <a:moveTo>
                      <a:pt x="5772" y="1"/>
                    </a:moveTo>
                    <a:cubicBezTo>
                      <a:pt x="5270" y="1"/>
                      <a:pt x="4779" y="246"/>
                      <a:pt x="4404" y="721"/>
                    </a:cubicBezTo>
                    <a:cubicBezTo>
                      <a:pt x="3784" y="1439"/>
                      <a:pt x="783" y="6658"/>
                      <a:pt x="196" y="7702"/>
                    </a:cubicBezTo>
                    <a:cubicBezTo>
                      <a:pt x="0" y="8028"/>
                      <a:pt x="33" y="8419"/>
                      <a:pt x="196" y="8713"/>
                    </a:cubicBezTo>
                    <a:cubicBezTo>
                      <a:pt x="392" y="9039"/>
                      <a:pt x="718" y="9235"/>
                      <a:pt x="1077" y="9235"/>
                    </a:cubicBezTo>
                    <a:lnTo>
                      <a:pt x="5317" y="9235"/>
                    </a:lnTo>
                    <a:cubicBezTo>
                      <a:pt x="5317" y="9920"/>
                      <a:pt x="5317" y="10605"/>
                      <a:pt x="5317" y="11225"/>
                    </a:cubicBezTo>
                    <a:cubicBezTo>
                      <a:pt x="5317" y="11779"/>
                      <a:pt x="5774" y="12236"/>
                      <a:pt x="6328" y="12236"/>
                    </a:cubicBezTo>
                    <a:cubicBezTo>
                      <a:pt x="6883" y="12236"/>
                      <a:pt x="7340" y="11779"/>
                      <a:pt x="7340" y="11225"/>
                    </a:cubicBezTo>
                    <a:cubicBezTo>
                      <a:pt x="7372" y="10866"/>
                      <a:pt x="7372" y="10116"/>
                      <a:pt x="7372" y="9235"/>
                    </a:cubicBezTo>
                    <a:lnTo>
                      <a:pt x="7698" y="9235"/>
                    </a:lnTo>
                    <a:cubicBezTo>
                      <a:pt x="8286" y="9235"/>
                      <a:pt x="8742" y="8778"/>
                      <a:pt x="8742" y="8224"/>
                    </a:cubicBezTo>
                    <a:cubicBezTo>
                      <a:pt x="8742" y="7637"/>
                      <a:pt x="8286" y="7180"/>
                      <a:pt x="7698" y="7180"/>
                    </a:cubicBezTo>
                    <a:lnTo>
                      <a:pt x="7372" y="7180"/>
                    </a:lnTo>
                    <a:cubicBezTo>
                      <a:pt x="7405" y="4701"/>
                      <a:pt x="7405" y="2026"/>
                      <a:pt x="7372" y="1634"/>
                    </a:cubicBezTo>
                    <a:cubicBezTo>
                      <a:pt x="7307" y="884"/>
                      <a:pt x="6850" y="264"/>
                      <a:pt x="6231" y="69"/>
                    </a:cubicBezTo>
                    <a:cubicBezTo>
                      <a:pt x="6079" y="23"/>
                      <a:pt x="5925" y="1"/>
                      <a:pt x="57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47;p41">
                <a:extLst>
                  <a:ext uri="{FF2B5EF4-FFF2-40B4-BE49-F238E27FC236}">
                    <a16:creationId xmlns:a16="http://schemas.microsoft.com/office/drawing/2014/main" id="{6BB0864C-FC35-8A5F-81F2-F29099D85178}"/>
                  </a:ext>
                </a:extLst>
              </p:cNvPr>
              <p:cNvSpPr/>
              <p:nvPr/>
            </p:nvSpPr>
            <p:spPr>
              <a:xfrm>
                <a:off x="10790954" y="2262543"/>
                <a:ext cx="91461" cy="154472"/>
              </a:xfrm>
              <a:custGeom>
                <a:avLst/>
                <a:gdLst/>
                <a:ahLst/>
                <a:cxnLst/>
                <a:rect l="l" t="t" r="r" b="b"/>
                <a:pathLst>
                  <a:path w="7243" h="12233" extrusionOk="0">
                    <a:moveTo>
                      <a:pt x="1012" y="0"/>
                    </a:moveTo>
                    <a:cubicBezTo>
                      <a:pt x="457" y="0"/>
                      <a:pt x="1" y="457"/>
                      <a:pt x="1" y="1012"/>
                    </a:cubicBezTo>
                    <a:lnTo>
                      <a:pt x="1" y="11222"/>
                    </a:lnTo>
                    <a:cubicBezTo>
                      <a:pt x="1" y="11776"/>
                      <a:pt x="457" y="12233"/>
                      <a:pt x="1012" y="12233"/>
                    </a:cubicBezTo>
                    <a:cubicBezTo>
                      <a:pt x="1599" y="12233"/>
                      <a:pt x="2056" y="11776"/>
                      <a:pt x="2056" y="11222"/>
                    </a:cubicBezTo>
                    <a:lnTo>
                      <a:pt x="2056" y="8221"/>
                    </a:lnTo>
                    <a:lnTo>
                      <a:pt x="5350" y="11907"/>
                    </a:lnTo>
                    <a:cubicBezTo>
                      <a:pt x="5579" y="12135"/>
                      <a:pt x="5840" y="12233"/>
                      <a:pt x="6133" y="12233"/>
                    </a:cubicBezTo>
                    <a:cubicBezTo>
                      <a:pt x="6362" y="12233"/>
                      <a:pt x="6623" y="12135"/>
                      <a:pt x="6786" y="11972"/>
                    </a:cubicBezTo>
                    <a:cubicBezTo>
                      <a:pt x="7210" y="11581"/>
                      <a:pt x="7242" y="10961"/>
                      <a:pt x="6883" y="10537"/>
                    </a:cubicBezTo>
                    <a:lnTo>
                      <a:pt x="2708" y="5905"/>
                    </a:lnTo>
                    <a:lnTo>
                      <a:pt x="6557" y="1860"/>
                    </a:lnTo>
                    <a:cubicBezTo>
                      <a:pt x="6916" y="1436"/>
                      <a:pt x="6916" y="783"/>
                      <a:pt x="6492" y="425"/>
                    </a:cubicBezTo>
                    <a:cubicBezTo>
                      <a:pt x="6300" y="233"/>
                      <a:pt x="6046" y="135"/>
                      <a:pt x="5790" y="135"/>
                    </a:cubicBezTo>
                    <a:cubicBezTo>
                      <a:pt x="5524" y="135"/>
                      <a:pt x="5256" y="241"/>
                      <a:pt x="5057" y="457"/>
                    </a:cubicBezTo>
                    <a:lnTo>
                      <a:pt x="2056" y="3621"/>
                    </a:lnTo>
                    <a:lnTo>
                      <a:pt x="2056" y="1012"/>
                    </a:lnTo>
                    <a:cubicBezTo>
                      <a:pt x="2056" y="457"/>
                      <a:pt x="1599" y="0"/>
                      <a:pt x="10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48;p41">
                <a:extLst>
                  <a:ext uri="{FF2B5EF4-FFF2-40B4-BE49-F238E27FC236}">
                    <a16:creationId xmlns:a16="http://schemas.microsoft.com/office/drawing/2014/main" id="{6AFD4FE3-2B64-AD0A-6EB5-2A353E6C8935}"/>
                  </a:ext>
                </a:extLst>
              </p:cNvPr>
              <p:cNvSpPr/>
              <p:nvPr/>
            </p:nvSpPr>
            <p:spPr>
              <a:xfrm>
                <a:off x="10935946" y="2265018"/>
                <a:ext cx="25558" cy="25545"/>
              </a:xfrm>
              <a:custGeom>
                <a:avLst/>
                <a:gdLst/>
                <a:ahLst/>
                <a:cxnLst/>
                <a:rect l="l" t="t" r="r" b="b"/>
                <a:pathLst>
                  <a:path w="2024" h="2023" extrusionOk="0">
                    <a:moveTo>
                      <a:pt x="1012" y="0"/>
                    </a:moveTo>
                    <a:cubicBezTo>
                      <a:pt x="458" y="0"/>
                      <a:pt x="1" y="457"/>
                      <a:pt x="1" y="1011"/>
                    </a:cubicBezTo>
                    <a:cubicBezTo>
                      <a:pt x="1" y="1566"/>
                      <a:pt x="458" y="2023"/>
                      <a:pt x="1012" y="2023"/>
                    </a:cubicBezTo>
                    <a:cubicBezTo>
                      <a:pt x="1567" y="2023"/>
                      <a:pt x="2023" y="1566"/>
                      <a:pt x="2023" y="1011"/>
                    </a:cubicBezTo>
                    <a:cubicBezTo>
                      <a:pt x="2023" y="457"/>
                      <a:pt x="1567" y="0"/>
                      <a:pt x="10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049;p41">
                <a:extLst>
                  <a:ext uri="{FF2B5EF4-FFF2-40B4-BE49-F238E27FC236}">
                    <a16:creationId xmlns:a16="http://schemas.microsoft.com/office/drawing/2014/main" id="{4EE4398E-9A66-F043-F43B-21953E4DBFF5}"/>
                  </a:ext>
                </a:extLst>
              </p:cNvPr>
              <p:cNvSpPr/>
              <p:nvPr/>
            </p:nvSpPr>
            <p:spPr>
              <a:xfrm>
                <a:off x="10575525" y="2123725"/>
                <a:ext cx="385972" cy="659067"/>
              </a:xfrm>
              <a:custGeom>
                <a:avLst/>
                <a:gdLst/>
                <a:ahLst/>
                <a:cxnLst/>
                <a:rect l="l" t="t" r="r" b="b"/>
                <a:pathLst>
                  <a:path w="30566" h="52193" extrusionOk="0">
                    <a:moveTo>
                      <a:pt x="20910" y="2023"/>
                    </a:moveTo>
                    <a:cubicBezTo>
                      <a:pt x="20779" y="2349"/>
                      <a:pt x="20681" y="2675"/>
                      <a:pt x="20681" y="3034"/>
                    </a:cubicBezTo>
                    <a:lnTo>
                      <a:pt x="20681" y="3556"/>
                    </a:lnTo>
                    <a:cubicBezTo>
                      <a:pt x="20681" y="3850"/>
                      <a:pt x="20518" y="4078"/>
                      <a:pt x="20225" y="4078"/>
                    </a:cubicBezTo>
                    <a:lnTo>
                      <a:pt x="10341" y="4078"/>
                    </a:lnTo>
                    <a:cubicBezTo>
                      <a:pt x="10047" y="4078"/>
                      <a:pt x="9786" y="3850"/>
                      <a:pt x="9786" y="3556"/>
                    </a:cubicBezTo>
                    <a:lnTo>
                      <a:pt x="9786" y="3034"/>
                    </a:lnTo>
                    <a:cubicBezTo>
                      <a:pt x="9786" y="2675"/>
                      <a:pt x="9754" y="2349"/>
                      <a:pt x="9656" y="2023"/>
                    </a:cubicBezTo>
                    <a:close/>
                    <a:moveTo>
                      <a:pt x="28347" y="48115"/>
                    </a:moveTo>
                    <a:cubicBezTo>
                      <a:pt x="27923" y="49289"/>
                      <a:pt x="26781" y="50137"/>
                      <a:pt x="25477" y="50137"/>
                    </a:cubicBezTo>
                    <a:lnTo>
                      <a:pt x="5089" y="50137"/>
                    </a:lnTo>
                    <a:cubicBezTo>
                      <a:pt x="3752" y="50137"/>
                      <a:pt x="2610" y="49289"/>
                      <a:pt x="2219" y="48115"/>
                    </a:cubicBezTo>
                    <a:close/>
                    <a:moveTo>
                      <a:pt x="5089" y="1"/>
                    </a:moveTo>
                    <a:cubicBezTo>
                      <a:pt x="4404" y="1"/>
                      <a:pt x="3719" y="131"/>
                      <a:pt x="3099" y="392"/>
                    </a:cubicBezTo>
                    <a:cubicBezTo>
                      <a:pt x="2480" y="653"/>
                      <a:pt x="1958" y="1012"/>
                      <a:pt x="1468" y="1468"/>
                    </a:cubicBezTo>
                    <a:cubicBezTo>
                      <a:pt x="1012" y="1958"/>
                      <a:pt x="653" y="2480"/>
                      <a:pt x="392" y="3099"/>
                    </a:cubicBezTo>
                    <a:cubicBezTo>
                      <a:pt x="131" y="3719"/>
                      <a:pt x="0" y="4404"/>
                      <a:pt x="0" y="5089"/>
                    </a:cubicBezTo>
                    <a:lnTo>
                      <a:pt x="0" y="47071"/>
                    </a:lnTo>
                    <a:cubicBezTo>
                      <a:pt x="0" y="47756"/>
                      <a:pt x="131" y="48441"/>
                      <a:pt x="392" y="49061"/>
                    </a:cubicBezTo>
                    <a:cubicBezTo>
                      <a:pt x="653" y="49681"/>
                      <a:pt x="1012" y="50203"/>
                      <a:pt x="1468" y="50692"/>
                    </a:cubicBezTo>
                    <a:cubicBezTo>
                      <a:pt x="1958" y="51149"/>
                      <a:pt x="2480" y="51507"/>
                      <a:pt x="3099" y="51768"/>
                    </a:cubicBezTo>
                    <a:cubicBezTo>
                      <a:pt x="3719" y="52029"/>
                      <a:pt x="4404" y="52192"/>
                      <a:pt x="5089" y="52192"/>
                    </a:cubicBezTo>
                    <a:lnTo>
                      <a:pt x="25477" y="52192"/>
                    </a:lnTo>
                    <a:cubicBezTo>
                      <a:pt x="26162" y="52192"/>
                      <a:pt x="26814" y="52029"/>
                      <a:pt x="27466" y="51768"/>
                    </a:cubicBezTo>
                    <a:cubicBezTo>
                      <a:pt x="28054" y="51507"/>
                      <a:pt x="28608" y="51149"/>
                      <a:pt x="29065" y="50692"/>
                    </a:cubicBezTo>
                    <a:cubicBezTo>
                      <a:pt x="29554" y="50203"/>
                      <a:pt x="29913" y="49681"/>
                      <a:pt x="30174" y="49061"/>
                    </a:cubicBezTo>
                    <a:cubicBezTo>
                      <a:pt x="30435" y="48441"/>
                      <a:pt x="30565" y="47756"/>
                      <a:pt x="30565" y="47071"/>
                    </a:cubicBezTo>
                    <a:lnTo>
                      <a:pt x="30565" y="16800"/>
                    </a:lnTo>
                    <a:cubicBezTo>
                      <a:pt x="30565" y="16245"/>
                      <a:pt x="30109" y="15789"/>
                      <a:pt x="29554" y="15789"/>
                    </a:cubicBezTo>
                    <a:cubicBezTo>
                      <a:pt x="29000" y="15789"/>
                      <a:pt x="28543" y="16245"/>
                      <a:pt x="28543" y="16800"/>
                    </a:cubicBezTo>
                    <a:lnTo>
                      <a:pt x="28543" y="46060"/>
                    </a:lnTo>
                    <a:lnTo>
                      <a:pt x="2023" y="46060"/>
                    </a:lnTo>
                    <a:lnTo>
                      <a:pt x="2023" y="5089"/>
                    </a:lnTo>
                    <a:cubicBezTo>
                      <a:pt x="2023" y="3393"/>
                      <a:pt x="3393" y="2023"/>
                      <a:pt x="5089" y="2023"/>
                    </a:cubicBezTo>
                    <a:lnTo>
                      <a:pt x="6753" y="2023"/>
                    </a:lnTo>
                    <a:cubicBezTo>
                      <a:pt x="7340" y="2023"/>
                      <a:pt x="7731" y="2480"/>
                      <a:pt x="7731" y="3034"/>
                    </a:cubicBezTo>
                    <a:lnTo>
                      <a:pt x="7731" y="3556"/>
                    </a:lnTo>
                    <a:cubicBezTo>
                      <a:pt x="7731" y="4959"/>
                      <a:pt x="8938" y="6101"/>
                      <a:pt x="10341" y="6101"/>
                    </a:cubicBezTo>
                    <a:lnTo>
                      <a:pt x="20225" y="6101"/>
                    </a:lnTo>
                    <a:cubicBezTo>
                      <a:pt x="21627" y="6101"/>
                      <a:pt x="22704" y="4959"/>
                      <a:pt x="22704" y="3556"/>
                    </a:cubicBezTo>
                    <a:lnTo>
                      <a:pt x="22704" y="3034"/>
                    </a:lnTo>
                    <a:cubicBezTo>
                      <a:pt x="22704" y="2480"/>
                      <a:pt x="23226" y="2023"/>
                      <a:pt x="23780" y="2023"/>
                    </a:cubicBezTo>
                    <a:lnTo>
                      <a:pt x="25477" y="2023"/>
                    </a:lnTo>
                    <a:cubicBezTo>
                      <a:pt x="27140" y="2023"/>
                      <a:pt x="28510" y="3393"/>
                      <a:pt x="28543" y="5089"/>
                    </a:cubicBezTo>
                    <a:lnTo>
                      <a:pt x="28543" y="7634"/>
                    </a:lnTo>
                    <a:cubicBezTo>
                      <a:pt x="28543" y="8188"/>
                      <a:pt x="29000" y="8645"/>
                      <a:pt x="29554" y="8645"/>
                    </a:cubicBezTo>
                    <a:cubicBezTo>
                      <a:pt x="30109" y="8645"/>
                      <a:pt x="30565" y="8188"/>
                      <a:pt x="30565" y="7634"/>
                    </a:cubicBezTo>
                    <a:lnTo>
                      <a:pt x="30565" y="5089"/>
                    </a:lnTo>
                    <a:cubicBezTo>
                      <a:pt x="30565" y="4404"/>
                      <a:pt x="30435" y="3719"/>
                      <a:pt x="30174" y="3099"/>
                    </a:cubicBezTo>
                    <a:cubicBezTo>
                      <a:pt x="29913" y="2480"/>
                      <a:pt x="29554" y="1958"/>
                      <a:pt x="29065" y="1468"/>
                    </a:cubicBezTo>
                    <a:cubicBezTo>
                      <a:pt x="28608" y="1012"/>
                      <a:pt x="28054" y="653"/>
                      <a:pt x="27466" y="392"/>
                    </a:cubicBezTo>
                    <a:cubicBezTo>
                      <a:pt x="26814" y="131"/>
                      <a:pt x="26162" y="1"/>
                      <a:pt x="254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050;p41">
                <a:extLst>
                  <a:ext uri="{FF2B5EF4-FFF2-40B4-BE49-F238E27FC236}">
                    <a16:creationId xmlns:a16="http://schemas.microsoft.com/office/drawing/2014/main" id="{685D914A-88E3-4A7A-A471-D86F0F414D20}"/>
                  </a:ext>
                </a:extLst>
              </p:cNvPr>
              <p:cNvSpPr/>
              <p:nvPr/>
            </p:nvSpPr>
            <p:spPr>
              <a:xfrm>
                <a:off x="10681800" y="2432464"/>
                <a:ext cx="173426" cy="198340"/>
              </a:xfrm>
              <a:custGeom>
                <a:avLst/>
                <a:gdLst/>
                <a:ahLst/>
                <a:cxnLst/>
                <a:rect l="l" t="t" r="r" b="b"/>
                <a:pathLst>
                  <a:path w="13734" h="15707" extrusionOk="0">
                    <a:moveTo>
                      <a:pt x="2023" y="2789"/>
                    </a:moveTo>
                    <a:lnTo>
                      <a:pt x="10700" y="7845"/>
                    </a:lnTo>
                    <a:lnTo>
                      <a:pt x="2023" y="12901"/>
                    </a:lnTo>
                    <a:lnTo>
                      <a:pt x="2023" y="2789"/>
                    </a:lnTo>
                    <a:close/>
                    <a:moveTo>
                      <a:pt x="1012" y="0"/>
                    </a:moveTo>
                    <a:cubicBezTo>
                      <a:pt x="832" y="0"/>
                      <a:pt x="653" y="49"/>
                      <a:pt x="490" y="147"/>
                    </a:cubicBezTo>
                    <a:cubicBezTo>
                      <a:pt x="196" y="310"/>
                      <a:pt x="0" y="669"/>
                      <a:pt x="0" y="1028"/>
                    </a:cubicBezTo>
                    <a:lnTo>
                      <a:pt x="0" y="14695"/>
                    </a:lnTo>
                    <a:cubicBezTo>
                      <a:pt x="0" y="15054"/>
                      <a:pt x="196" y="15380"/>
                      <a:pt x="490" y="15576"/>
                    </a:cubicBezTo>
                    <a:cubicBezTo>
                      <a:pt x="653" y="15641"/>
                      <a:pt x="816" y="15707"/>
                      <a:pt x="1012" y="15707"/>
                    </a:cubicBezTo>
                    <a:cubicBezTo>
                      <a:pt x="1175" y="15707"/>
                      <a:pt x="1370" y="15641"/>
                      <a:pt x="1534" y="15576"/>
                    </a:cubicBezTo>
                    <a:lnTo>
                      <a:pt x="13244" y="8726"/>
                    </a:lnTo>
                    <a:cubicBezTo>
                      <a:pt x="13538" y="8563"/>
                      <a:pt x="13733" y="8204"/>
                      <a:pt x="13733" y="7845"/>
                    </a:cubicBezTo>
                    <a:cubicBezTo>
                      <a:pt x="13733" y="7486"/>
                      <a:pt x="13538" y="7160"/>
                      <a:pt x="13244" y="6965"/>
                    </a:cubicBezTo>
                    <a:lnTo>
                      <a:pt x="1534" y="147"/>
                    </a:lnTo>
                    <a:cubicBezTo>
                      <a:pt x="1370" y="49"/>
                      <a:pt x="1191" y="0"/>
                      <a:pt x="10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2051;p41">
              <a:extLst>
                <a:ext uri="{FF2B5EF4-FFF2-40B4-BE49-F238E27FC236}">
                  <a16:creationId xmlns:a16="http://schemas.microsoft.com/office/drawing/2014/main" id="{C5080F20-E4CD-516A-8E88-E8DA97FBEE4A}"/>
                </a:ext>
              </a:extLst>
            </p:cNvPr>
            <p:cNvGrpSpPr/>
            <p:nvPr/>
          </p:nvGrpSpPr>
          <p:grpSpPr>
            <a:xfrm>
              <a:off x="3446563" y="1624740"/>
              <a:ext cx="321007" cy="547553"/>
              <a:chOff x="11091242" y="2124963"/>
              <a:chExt cx="386383" cy="659067"/>
            </a:xfrm>
          </p:grpSpPr>
          <p:sp>
            <p:nvSpPr>
              <p:cNvPr id="15" name="Google Shape;2052;p41">
                <a:extLst>
                  <a:ext uri="{FF2B5EF4-FFF2-40B4-BE49-F238E27FC236}">
                    <a16:creationId xmlns:a16="http://schemas.microsoft.com/office/drawing/2014/main" id="{A0581D3E-0EC2-95FD-C064-519CDE84250B}"/>
                  </a:ext>
                </a:extLst>
              </p:cNvPr>
              <p:cNvSpPr/>
              <p:nvPr/>
            </p:nvSpPr>
            <p:spPr>
              <a:xfrm>
                <a:off x="11194221" y="2286852"/>
                <a:ext cx="180434" cy="334881"/>
              </a:xfrm>
              <a:custGeom>
                <a:avLst/>
                <a:gdLst/>
                <a:ahLst/>
                <a:cxnLst/>
                <a:rect l="l" t="t" r="r" b="b"/>
                <a:pathLst>
                  <a:path w="14289" h="26520" extrusionOk="0">
                    <a:moveTo>
                      <a:pt x="9167" y="2055"/>
                    </a:moveTo>
                    <a:lnTo>
                      <a:pt x="9167" y="4078"/>
                    </a:lnTo>
                    <a:lnTo>
                      <a:pt x="5089" y="4078"/>
                    </a:lnTo>
                    <a:lnTo>
                      <a:pt x="5089" y="2055"/>
                    </a:lnTo>
                    <a:close/>
                    <a:moveTo>
                      <a:pt x="12233" y="6133"/>
                    </a:moveTo>
                    <a:lnTo>
                      <a:pt x="12233" y="8155"/>
                    </a:lnTo>
                    <a:lnTo>
                      <a:pt x="2056" y="8155"/>
                    </a:lnTo>
                    <a:lnTo>
                      <a:pt x="2056" y="6133"/>
                    </a:lnTo>
                    <a:close/>
                    <a:moveTo>
                      <a:pt x="12233" y="10210"/>
                    </a:moveTo>
                    <a:lnTo>
                      <a:pt x="12233" y="12233"/>
                    </a:lnTo>
                    <a:lnTo>
                      <a:pt x="2056" y="12233"/>
                    </a:lnTo>
                    <a:lnTo>
                      <a:pt x="2056" y="10210"/>
                    </a:lnTo>
                    <a:close/>
                    <a:moveTo>
                      <a:pt x="12233" y="14288"/>
                    </a:moveTo>
                    <a:lnTo>
                      <a:pt x="12233" y="16310"/>
                    </a:lnTo>
                    <a:lnTo>
                      <a:pt x="2056" y="16310"/>
                    </a:lnTo>
                    <a:lnTo>
                      <a:pt x="2056" y="14288"/>
                    </a:lnTo>
                    <a:close/>
                    <a:moveTo>
                      <a:pt x="12233" y="18365"/>
                    </a:moveTo>
                    <a:lnTo>
                      <a:pt x="12233" y="20387"/>
                    </a:lnTo>
                    <a:lnTo>
                      <a:pt x="2056" y="20387"/>
                    </a:lnTo>
                    <a:lnTo>
                      <a:pt x="2056" y="18365"/>
                    </a:lnTo>
                    <a:close/>
                    <a:moveTo>
                      <a:pt x="12233" y="22443"/>
                    </a:moveTo>
                    <a:lnTo>
                      <a:pt x="12233" y="24465"/>
                    </a:lnTo>
                    <a:lnTo>
                      <a:pt x="2056" y="24465"/>
                    </a:lnTo>
                    <a:lnTo>
                      <a:pt x="2056" y="22443"/>
                    </a:lnTo>
                    <a:close/>
                    <a:moveTo>
                      <a:pt x="4078" y="0"/>
                    </a:moveTo>
                    <a:cubicBezTo>
                      <a:pt x="3523" y="0"/>
                      <a:pt x="3067" y="457"/>
                      <a:pt x="3067" y="1044"/>
                    </a:cubicBezTo>
                    <a:lnTo>
                      <a:pt x="3067" y="4078"/>
                    </a:lnTo>
                    <a:lnTo>
                      <a:pt x="1012" y="4078"/>
                    </a:lnTo>
                    <a:cubicBezTo>
                      <a:pt x="457" y="4078"/>
                      <a:pt x="1" y="4534"/>
                      <a:pt x="1" y="5121"/>
                    </a:cubicBezTo>
                    <a:lnTo>
                      <a:pt x="1" y="25509"/>
                    </a:lnTo>
                    <a:cubicBezTo>
                      <a:pt x="1" y="26063"/>
                      <a:pt x="457" y="26520"/>
                      <a:pt x="1012" y="26520"/>
                    </a:cubicBezTo>
                    <a:lnTo>
                      <a:pt x="13244" y="26520"/>
                    </a:lnTo>
                    <a:cubicBezTo>
                      <a:pt x="13831" y="26520"/>
                      <a:pt x="14288" y="26063"/>
                      <a:pt x="14288" y="25509"/>
                    </a:cubicBezTo>
                    <a:lnTo>
                      <a:pt x="14288" y="5121"/>
                    </a:lnTo>
                    <a:cubicBezTo>
                      <a:pt x="14288" y="4534"/>
                      <a:pt x="13831" y="4078"/>
                      <a:pt x="13244" y="4078"/>
                    </a:cubicBezTo>
                    <a:lnTo>
                      <a:pt x="11222" y="4078"/>
                    </a:lnTo>
                    <a:lnTo>
                      <a:pt x="11222" y="1044"/>
                    </a:lnTo>
                    <a:cubicBezTo>
                      <a:pt x="11222" y="457"/>
                      <a:pt x="10765" y="0"/>
                      <a:pt x="10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53;p41">
                <a:extLst>
                  <a:ext uri="{FF2B5EF4-FFF2-40B4-BE49-F238E27FC236}">
                    <a16:creationId xmlns:a16="http://schemas.microsoft.com/office/drawing/2014/main" id="{B850AC79-496D-56E2-CAC6-E17D9AEC1FA2}"/>
                  </a:ext>
                </a:extLst>
              </p:cNvPr>
              <p:cNvSpPr/>
              <p:nvPr/>
            </p:nvSpPr>
            <p:spPr>
              <a:xfrm>
                <a:off x="11451662" y="2266256"/>
                <a:ext cx="25962" cy="25545"/>
              </a:xfrm>
              <a:custGeom>
                <a:avLst/>
                <a:gdLst/>
                <a:ahLst/>
                <a:cxnLst/>
                <a:rect l="l" t="t" r="r" b="b"/>
                <a:pathLst>
                  <a:path w="2056" h="2023" extrusionOk="0">
                    <a:moveTo>
                      <a:pt x="1012" y="0"/>
                    </a:moveTo>
                    <a:cubicBezTo>
                      <a:pt x="458" y="0"/>
                      <a:pt x="1" y="457"/>
                      <a:pt x="1" y="1011"/>
                    </a:cubicBezTo>
                    <a:cubicBezTo>
                      <a:pt x="1" y="1598"/>
                      <a:pt x="458" y="2022"/>
                      <a:pt x="1012" y="2022"/>
                    </a:cubicBezTo>
                    <a:cubicBezTo>
                      <a:pt x="1599" y="2022"/>
                      <a:pt x="2056" y="1598"/>
                      <a:pt x="2056" y="1011"/>
                    </a:cubicBezTo>
                    <a:cubicBezTo>
                      <a:pt x="2056" y="457"/>
                      <a:pt x="1599" y="0"/>
                      <a:pt x="10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54;p41">
                <a:extLst>
                  <a:ext uri="{FF2B5EF4-FFF2-40B4-BE49-F238E27FC236}">
                    <a16:creationId xmlns:a16="http://schemas.microsoft.com/office/drawing/2014/main" id="{24D81B62-1529-E17C-E4C8-825715D17638}"/>
                  </a:ext>
                </a:extLst>
              </p:cNvPr>
              <p:cNvSpPr/>
              <p:nvPr/>
            </p:nvSpPr>
            <p:spPr>
              <a:xfrm>
                <a:off x="11091242" y="2124963"/>
                <a:ext cx="386376" cy="659067"/>
              </a:xfrm>
              <a:custGeom>
                <a:avLst/>
                <a:gdLst/>
                <a:ahLst/>
                <a:cxnLst/>
                <a:rect l="l" t="t" r="r" b="b"/>
                <a:pathLst>
                  <a:path w="30598" h="52193" extrusionOk="0">
                    <a:moveTo>
                      <a:pt x="20910" y="2023"/>
                    </a:moveTo>
                    <a:cubicBezTo>
                      <a:pt x="20812" y="2349"/>
                      <a:pt x="20682" y="2675"/>
                      <a:pt x="20682" y="3034"/>
                    </a:cubicBezTo>
                    <a:lnTo>
                      <a:pt x="20682" y="3556"/>
                    </a:lnTo>
                    <a:cubicBezTo>
                      <a:pt x="20682" y="3850"/>
                      <a:pt x="20518" y="4078"/>
                      <a:pt x="20225" y="4078"/>
                    </a:cubicBezTo>
                    <a:lnTo>
                      <a:pt x="10341" y="4078"/>
                    </a:lnTo>
                    <a:cubicBezTo>
                      <a:pt x="10080" y="4078"/>
                      <a:pt x="9787" y="3850"/>
                      <a:pt x="9787" y="3556"/>
                    </a:cubicBezTo>
                    <a:lnTo>
                      <a:pt x="9787" y="3034"/>
                    </a:lnTo>
                    <a:cubicBezTo>
                      <a:pt x="9787" y="2675"/>
                      <a:pt x="9787" y="2349"/>
                      <a:pt x="9656" y="2023"/>
                    </a:cubicBezTo>
                    <a:close/>
                    <a:moveTo>
                      <a:pt x="28380" y="48115"/>
                    </a:moveTo>
                    <a:cubicBezTo>
                      <a:pt x="27956" y="49289"/>
                      <a:pt x="26814" y="50137"/>
                      <a:pt x="25477" y="50137"/>
                    </a:cubicBezTo>
                    <a:lnTo>
                      <a:pt x="5089" y="50137"/>
                    </a:lnTo>
                    <a:cubicBezTo>
                      <a:pt x="3784" y="50137"/>
                      <a:pt x="2643" y="49289"/>
                      <a:pt x="2219" y="48115"/>
                    </a:cubicBezTo>
                    <a:close/>
                    <a:moveTo>
                      <a:pt x="5089" y="0"/>
                    </a:moveTo>
                    <a:cubicBezTo>
                      <a:pt x="4404" y="0"/>
                      <a:pt x="3752" y="131"/>
                      <a:pt x="3099" y="392"/>
                    </a:cubicBezTo>
                    <a:cubicBezTo>
                      <a:pt x="2512" y="653"/>
                      <a:pt x="1958" y="1012"/>
                      <a:pt x="1501" y="1468"/>
                    </a:cubicBezTo>
                    <a:cubicBezTo>
                      <a:pt x="1012" y="1958"/>
                      <a:pt x="653" y="2512"/>
                      <a:pt x="392" y="3099"/>
                    </a:cubicBezTo>
                    <a:cubicBezTo>
                      <a:pt x="131" y="3719"/>
                      <a:pt x="1" y="4404"/>
                      <a:pt x="1" y="5089"/>
                    </a:cubicBezTo>
                    <a:lnTo>
                      <a:pt x="1" y="47071"/>
                    </a:lnTo>
                    <a:cubicBezTo>
                      <a:pt x="1" y="47789"/>
                      <a:pt x="131" y="48441"/>
                      <a:pt x="392" y="49061"/>
                    </a:cubicBezTo>
                    <a:cubicBezTo>
                      <a:pt x="653" y="49681"/>
                      <a:pt x="1012" y="50235"/>
                      <a:pt x="1501" y="50692"/>
                    </a:cubicBezTo>
                    <a:cubicBezTo>
                      <a:pt x="1958" y="51148"/>
                      <a:pt x="2512" y="51540"/>
                      <a:pt x="3099" y="51768"/>
                    </a:cubicBezTo>
                    <a:cubicBezTo>
                      <a:pt x="3752" y="52062"/>
                      <a:pt x="4404" y="52192"/>
                      <a:pt x="5089" y="52192"/>
                    </a:cubicBezTo>
                    <a:lnTo>
                      <a:pt x="25477" y="52192"/>
                    </a:lnTo>
                    <a:cubicBezTo>
                      <a:pt x="26162" y="52192"/>
                      <a:pt x="26847" y="52062"/>
                      <a:pt x="27466" y="51768"/>
                    </a:cubicBezTo>
                    <a:cubicBezTo>
                      <a:pt x="28086" y="51540"/>
                      <a:pt x="28608" y="51148"/>
                      <a:pt x="29097" y="50692"/>
                    </a:cubicBezTo>
                    <a:cubicBezTo>
                      <a:pt x="29554" y="50235"/>
                      <a:pt x="29913" y="49681"/>
                      <a:pt x="30174" y="49061"/>
                    </a:cubicBezTo>
                    <a:cubicBezTo>
                      <a:pt x="30435" y="48441"/>
                      <a:pt x="30598" y="47789"/>
                      <a:pt x="30598" y="47071"/>
                    </a:cubicBezTo>
                    <a:lnTo>
                      <a:pt x="30598" y="16800"/>
                    </a:lnTo>
                    <a:cubicBezTo>
                      <a:pt x="30598" y="16245"/>
                      <a:pt x="30109" y="15788"/>
                      <a:pt x="29554" y="15788"/>
                    </a:cubicBezTo>
                    <a:cubicBezTo>
                      <a:pt x="29000" y="15788"/>
                      <a:pt x="28543" y="16245"/>
                      <a:pt x="28543" y="16800"/>
                    </a:cubicBezTo>
                    <a:lnTo>
                      <a:pt x="28543" y="46060"/>
                    </a:lnTo>
                    <a:lnTo>
                      <a:pt x="2056" y="46060"/>
                    </a:lnTo>
                    <a:lnTo>
                      <a:pt x="2056" y="5089"/>
                    </a:lnTo>
                    <a:cubicBezTo>
                      <a:pt x="2056" y="3393"/>
                      <a:pt x="3426" y="2023"/>
                      <a:pt x="5089" y="2023"/>
                    </a:cubicBezTo>
                    <a:lnTo>
                      <a:pt x="6786" y="2023"/>
                    </a:lnTo>
                    <a:cubicBezTo>
                      <a:pt x="7340" y="2023"/>
                      <a:pt x="7764" y="2480"/>
                      <a:pt x="7764" y="3034"/>
                    </a:cubicBezTo>
                    <a:lnTo>
                      <a:pt x="7764" y="3556"/>
                    </a:lnTo>
                    <a:cubicBezTo>
                      <a:pt x="7764" y="4959"/>
                      <a:pt x="8938" y="6100"/>
                      <a:pt x="10341" y="6100"/>
                    </a:cubicBezTo>
                    <a:lnTo>
                      <a:pt x="20225" y="6100"/>
                    </a:lnTo>
                    <a:cubicBezTo>
                      <a:pt x="21628" y="6100"/>
                      <a:pt x="22737" y="4959"/>
                      <a:pt x="22737" y="3556"/>
                    </a:cubicBezTo>
                    <a:lnTo>
                      <a:pt x="22737" y="3034"/>
                    </a:lnTo>
                    <a:cubicBezTo>
                      <a:pt x="22737" y="2480"/>
                      <a:pt x="23226" y="2023"/>
                      <a:pt x="23813" y="2023"/>
                    </a:cubicBezTo>
                    <a:lnTo>
                      <a:pt x="25477" y="2023"/>
                    </a:lnTo>
                    <a:cubicBezTo>
                      <a:pt x="27173" y="2023"/>
                      <a:pt x="28543" y="3393"/>
                      <a:pt x="28543" y="5089"/>
                    </a:cubicBezTo>
                    <a:lnTo>
                      <a:pt x="28543" y="7633"/>
                    </a:lnTo>
                    <a:cubicBezTo>
                      <a:pt x="28543" y="8188"/>
                      <a:pt x="29000" y="8645"/>
                      <a:pt x="29554" y="8645"/>
                    </a:cubicBezTo>
                    <a:cubicBezTo>
                      <a:pt x="30109" y="8645"/>
                      <a:pt x="30598" y="8188"/>
                      <a:pt x="30598" y="7633"/>
                    </a:cubicBezTo>
                    <a:lnTo>
                      <a:pt x="30598" y="5089"/>
                    </a:lnTo>
                    <a:cubicBezTo>
                      <a:pt x="30598" y="4404"/>
                      <a:pt x="30435" y="3719"/>
                      <a:pt x="30174" y="3099"/>
                    </a:cubicBezTo>
                    <a:cubicBezTo>
                      <a:pt x="29913" y="2512"/>
                      <a:pt x="29554" y="1958"/>
                      <a:pt x="29097" y="1468"/>
                    </a:cubicBezTo>
                    <a:cubicBezTo>
                      <a:pt x="28608" y="1012"/>
                      <a:pt x="28086" y="653"/>
                      <a:pt x="27466" y="392"/>
                    </a:cubicBezTo>
                    <a:cubicBezTo>
                      <a:pt x="26847" y="131"/>
                      <a:pt x="26162" y="0"/>
                      <a:pt x="254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2055;p41">
              <a:extLst>
                <a:ext uri="{FF2B5EF4-FFF2-40B4-BE49-F238E27FC236}">
                  <a16:creationId xmlns:a16="http://schemas.microsoft.com/office/drawing/2014/main" id="{1081D6FC-376E-81A2-636A-AEE44ADA8C93}"/>
                </a:ext>
              </a:extLst>
            </p:cNvPr>
            <p:cNvGrpSpPr/>
            <p:nvPr/>
          </p:nvGrpSpPr>
          <p:grpSpPr>
            <a:xfrm>
              <a:off x="7331103" y="1623916"/>
              <a:ext cx="321631" cy="549201"/>
              <a:chOff x="9099050" y="396013"/>
              <a:chExt cx="764150" cy="1304825"/>
            </a:xfrm>
          </p:grpSpPr>
          <p:sp>
            <p:nvSpPr>
              <p:cNvPr id="10" name="Google Shape;2056;p41">
                <a:extLst>
                  <a:ext uri="{FF2B5EF4-FFF2-40B4-BE49-F238E27FC236}">
                    <a16:creationId xmlns:a16="http://schemas.microsoft.com/office/drawing/2014/main" id="{795BBBAF-A4C6-B49E-AD64-0AD4A770BF5D}"/>
                  </a:ext>
                </a:extLst>
              </p:cNvPr>
              <p:cNvSpPr/>
              <p:nvPr/>
            </p:nvSpPr>
            <p:spPr>
              <a:xfrm>
                <a:off x="9455425" y="1185413"/>
                <a:ext cx="51400" cy="257725"/>
              </a:xfrm>
              <a:custGeom>
                <a:avLst/>
                <a:gdLst/>
                <a:ahLst/>
                <a:cxnLst/>
                <a:rect l="l" t="t" r="r" b="b"/>
                <a:pathLst>
                  <a:path w="2056" h="10309" extrusionOk="0">
                    <a:moveTo>
                      <a:pt x="1045" y="0"/>
                    </a:moveTo>
                    <a:cubicBezTo>
                      <a:pt x="457" y="0"/>
                      <a:pt x="1" y="457"/>
                      <a:pt x="1" y="1044"/>
                    </a:cubicBezTo>
                    <a:lnTo>
                      <a:pt x="1" y="9297"/>
                    </a:lnTo>
                    <a:cubicBezTo>
                      <a:pt x="1" y="9852"/>
                      <a:pt x="457" y="10308"/>
                      <a:pt x="1045" y="10308"/>
                    </a:cubicBezTo>
                    <a:cubicBezTo>
                      <a:pt x="1599" y="10308"/>
                      <a:pt x="2056" y="9852"/>
                      <a:pt x="2056" y="9297"/>
                    </a:cubicBezTo>
                    <a:lnTo>
                      <a:pt x="2056" y="1044"/>
                    </a:lnTo>
                    <a:cubicBezTo>
                      <a:pt x="2056" y="457"/>
                      <a:pt x="1599" y="0"/>
                      <a:pt x="1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57;p41">
                <a:extLst>
                  <a:ext uri="{FF2B5EF4-FFF2-40B4-BE49-F238E27FC236}">
                    <a16:creationId xmlns:a16="http://schemas.microsoft.com/office/drawing/2014/main" id="{01564A6E-D5D0-AD6D-9666-B915F573962D}"/>
                  </a:ext>
                </a:extLst>
              </p:cNvPr>
              <p:cNvSpPr/>
              <p:nvPr/>
            </p:nvSpPr>
            <p:spPr>
              <a:xfrm>
                <a:off x="9251550" y="979088"/>
                <a:ext cx="459150" cy="464050"/>
              </a:xfrm>
              <a:custGeom>
                <a:avLst/>
                <a:gdLst/>
                <a:ahLst/>
                <a:cxnLst/>
                <a:rect l="l" t="t" r="r" b="b"/>
                <a:pathLst>
                  <a:path w="18366" h="18562" extrusionOk="0">
                    <a:moveTo>
                      <a:pt x="9200" y="1"/>
                    </a:moveTo>
                    <a:cubicBezTo>
                      <a:pt x="4111" y="1"/>
                      <a:pt x="1" y="4111"/>
                      <a:pt x="1" y="9199"/>
                    </a:cubicBezTo>
                    <a:lnTo>
                      <a:pt x="1" y="17550"/>
                    </a:lnTo>
                    <a:cubicBezTo>
                      <a:pt x="1" y="18105"/>
                      <a:pt x="457" y="18561"/>
                      <a:pt x="1045" y="18561"/>
                    </a:cubicBezTo>
                    <a:cubicBezTo>
                      <a:pt x="1599" y="18561"/>
                      <a:pt x="2056" y="18105"/>
                      <a:pt x="2056" y="17550"/>
                    </a:cubicBezTo>
                    <a:lnTo>
                      <a:pt x="2056" y="9199"/>
                    </a:lnTo>
                    <a:cubicBezTo>
                      <a:pt x="2056" y="5252"/>
                      <a:pt x="5253" y="2056"/>
                      <a:pt x="9200" y="2056"/>
                    </a:cubicBezTo>
                    <a:cubicBezTo>
                      <a:pt x="13114" y="2056"/>
                      <a:pt x="16311" y="5252"/>
                      <a:pt x="16311" y="9199"/>
                    </a:cubicBezTo>
                    <a:lnTo>
                      <a:pt x="16311" y="17550"/>
                    </a:lnTo>
                    <a:cubicBezTo>
                      <a:pt x="16311" y="18105"/>
                      <a:pt x="16767" y="18561"/>
                      <a:pt x="17354" y="18561"/>
                    </a:cubicBezTo>
                    <a:cubicBezTo>
                      <a:pt x="17909" y="18561"/>
                      <a:pt x="18366" y="18105"/>
                      <a:pt x="18366" y="17550"/>
                    </a:cubicBezTo>
                    <a:lnTo>
                      <a:pt x="18366" y="9199"/>
                    </a:lnTo>
                    <a:cubicBezTo>
                      <a:pt x="18366" y="4111"/>
                      <a:pt x="14256" y="1"/>
                      <a:pt x="92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58;p41">
                <a:extLst>
                  <a:ext uri="{FF2B5EF4-FFF2-40B4-BE49-F238E27FC236}">
                    <a16:creationId xmlns:a16="http://schemas.microsoft.com/office/drawing/2014/main" id="{91F0B257-04D5-225F-7A25-F3624CC62437}"/>
                  </a:ext>
                </a:extLst>
              </p:cNvPr>
              <p:cNvSpPr/>
              <p:nvPr/>
            </p:nvSpPr>
            <p:spPr>
              <a:xfrm>
                <a:off x="9353500" y="1083463"/>
                <a:ext cx="255275" cy="359675"/>
              </a:xfrm>
              <a:custGeom>
                <a:avLst/>
                <a:gdLst/>
                <a:ahLst/>
                <a:cxnLst/>
                <a:rect l="l" t="t" r="r" b="b"/>
                <a:pathLst>
                  <a:path w="10211" h="14387" extrusionOk="0">
                    <a:moveTo>
                      <a:pt x="5122" y="1"/>
                    </a:moveTo>
                    <a:cubicBezTo>
                      <a:pt x="2284" y="1"/>
                      <a:pt x="0" y="2317"/>
                      <a:pt x="0" y="5122"/>
                    </a:cubicBezTo>
                    <a:lnTo>
                      <a:pt x="0" y="13375"/>
                    </a:lnTo>
                    <a:cubicBezTo>
                      <a:pt x="0" y="13930"/>
                      <a:pt x="457" y="14386"/>
                      <a:pt x="1044" y="14386"/>
                    </a:cubicBezTo>
                    <a:cubicBezTo>
                      <a:pt x="1599" y="14386"/>
                      <a:pt x="2055" y="13930"/>
                      <a:pt x="2055" y="13375"/>
                    </a:cubicBezTo>
                    <a:lnTo>
                      <a:pt x="2055" y="5122"/>
                    </a:lnTo>
                    <a:cubicBezTo>
                      <a:pt x="2055" y="3426"/>
                      <a:pt x="3425" y="2056"/>
                      <a:pt x="5122" y="2056"/>
                    </a:cubicBezTo>
                    <a:cubicBezTo>
                      <a:pt x="6785" y="2056"/>
                      <a:pt x="8155" y="3426"/>
                      <a:pt x="8155" y="5122"/>
                    </a:cubicBezTo>
                    <a:lnTo>
                      <a:pt x="8155" y="13375"/>
                    </a:lnTo>
                    <a:cubicBezTo>
                      <a:pt x="8155" y="13930"/>
                      <a:pt x="8612" y="14386"/>
                      <a:pt x="9199" y="14386"/>
                    </a:cubicBezTo>
                    <a:cubicBezTo>
                      <a:pt x="9754" y="14386"/>
                      <a:pt x="10210" y="13930"/>
                      <a:pt x="10210" y="13375"/>
                    </a:cubicBezTo>
                    <a:lnTo>
                      <a:pt x="10210" y="5122"/>
                    </a:lnTo>
                    <a:cubicBezTo>
                      <a:pt x="10210" y="2317"/>
                      <a:pt x="7927" y="1"/>
                      <a:pt x="5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59;p41">
                <a:extLst>
                  <a:ext uri="{FF2B5EF4-FFF2-40B4-BE49-F238E27FC236}">
                    <a16:creationId xmlns:a16="http://schemas.microsoft.com/office/drawing/2014/main" id="{4278F985-29B5-97E8-0C9E-0331A9928868}"/>
                  </a:ext>
                </a:extLst>
              </p:cNvPr>
              <p:cNvSpPr/>
              <p:nvPr/>
            </p:nvSpPr>
            <p:spPr>
              <a:xfrm>
                <a:off x="9812625" y="675738"/>
                <a:ext cx="50575" cy="50575"/>
              </a:xfrm>
              <a:custGeom>
                <a:avLst/>
                <a:gdLst/>
                <a:ahLst/>
                <a:cxnLst/>
                <a:rect l="l" t="t" r="r" b="b"/>
                <a:pathLst>
                  <a:path w="2023" h="2023" extrusionOk="0">
                    <a:moveTo>
                      <a:pt x="1011" y="0"/>
                    </a:moveTo>
                    <a:cubicBezTo>
                      <a:pt x="457" y="0"/>
                      <a:pt x="0" y="457"/>
                      <a:pt x="0" y="1011"/>
                    </a:cubicBezTo>
                    <a:cubicBezTo>
                      <a:pt x="0" y="1598"/>
                      <a:pt x="457" y="2022"/>
                      <a:pt x="1011" y="2022"/>
                    </a:cubicBezTo>
                    <a:cubicBezTo>
                      <a:pt x="1566" y="2022"/>
                      <a:pt x="2023" y="1598"/>
                      <a:pt x="2023" y="1011"/>
                    </a:cubicBezTo>
                    <a:cubicBezTo>
                      <a:pt x="2023" y="457"/>
                      <a:pt x="1566" y="0"/>
                      <a:pt x="10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60;p41">
                <a:extLst>
                  <a:ext uri="{FF2B5EF4-FFF2-40B4-BE49-F238E27FC236}">
                    <a16:creationId xmlns:a16="http://schemas.microsoft.com/office/drawing/2014/main" id="{1EDF720C-C562-65EE-AC59-9F3A08A1C05A}"/>
                  </a:ext>
                </a:extLst>
              </p:cNvPr>
              <p:cNvSpPr/>
              <p:nvPr/>
            </p:nvSpPr>
            <p:spPr>
              <a:xfrm>
                <a:off x="9099050" y="396013"/>
                <a:ext cx="764150" cy="1304825"/>
              </a:xfrm>
              <a:custGeom>
                <a:avLst/>
                <a:gdLst/>
                <a:ahLst/>
                <a:cxnLst/>
                <a:rect l="l" t="t" r="r" b="b"/>
                <a:pathLst>
                  <a:path w="30566" h="52193" extrusionOk="0">
                    <a:moveTo>
                      <a:pt x="20910" y="2023"/>
                    </a:moveTo>
                    <a:cubicBezTo>
                      <a:pt x="20812" y="2349"/>
                      <a:pt x="20682" y="2675"/>
                      <a:pt x="20682" y="3034"/>
                    </a:cubicBezTo>
                    <a:lnTo>
                      <a:pt x="20682" y="3556"/>
                    </a:lnTo>
                    <a:cubicBezTo>
                      <a:pt x="20682" y="3850"/>
                      <a:pt x="20519" y="4078"/>
                      <a:pt x="20225" y="4078"/>
                    </a:cubicBezTo>
                    <a:lnTo>
                      <a:pt x="10341" y="4078"/>
                    </a:lnTo>
                    <a:cubicBezTo>
                      <a:pt x="10048" y="4078"/>
                      <a:pt x="9787" y="3850"/>
                      <a:pt x="9787" y="3556"/>
                    </a:cubicBezTo>
                    <a:lnTo>
                      <a:pt x="9787" y="3034"/>
                    </a:lnTo>
                    <a:cubicBezTo>
                      <a:pt x="9787" y="2675"/>
                      <a:pt x="9754" y="2349"/>
                      <a:pt x="9656" y="2023"/>
                    </a:cubicBezTo>
                    <a:close/>
                    <a:moveTo>
                      <a:pt x="28347" y="48115"/>
                    </a:moveTo>
                    <a:cubicBezTo>
                      <a:pt x="27923" y="49289"/>
                      <a:pt x="26814" y="50137"/>
                      <a:pt x="25477" y="50137"/>
                    </a:cubicBezTo>
                    <a:lnTo>
                      <a:pt x="5090" y="50137"/>
                    </a:lnTo>
                    <a:cubicBezTo>
                      <a:pt x="3752" y="50137"/>
                      <a:pt x="2643" y="49289"/>
                      <a:pt x="2219" y="48115"/>
                    </a:cubicBezTo>
                    <a:close/>
                    <a:moveTo>
                      <a:pt x="5090" y="0"/>
                    </a:moveTo>
                    <a:cubicBezTo>
                      <a:pt x="4404" y="0"/>
                      <a:pt x="3719" y="131"/>
                      <a:pt x="3100" y="392"/>
                    </a:cubicBezTo>
                    <a:cubicBezTo>
                      <a:pt x="2513" y="653"/>
                      <a:pt x="1958" y="1012"/>
                      <a:pt x="1501" y="1468"/>
                    </a:cubicBezTo>
                    <a:cubicBezTo>
                      <a:pt x="1012" y="1958"/>
                      <a:pt x="653" y="2512"/>
                      <a:pt x="392" y="3099"/>
                    </a:cubicBezTo>
                    <a:cubicBezTo>
                      <a:pt x="131" y="3719"/>
                      <a:pt x="1" y="4404"/>
                      <a:pt x="1" y="5089"/>
                    </a:cubicBezTo>
                    <a:lnTo>
                      <a:pt x="1" y="47071"/>
                    </a:lnTo>
                    <a:cubicBezTo>
                      <a:pt x="1" y="47789"/>
                      <a:pt x="131" y="48441"/>
                      <a:pt x="392" y="49061"/>
                    </a:cubicBezTo>
                    <a:cubicBezTo>
                      <a:pt x="653" y="49681"/>
                      <a:pt x="1012" y="50235"/>
                      <a:pt x="1501" y="50692"/>
                    </a:cubicBezTo>
                    <a:cubicBezTo>
                      <a:pt x="1958" y="51148"/>
                      <a:pt x="2513" y="51540"/>
                      <a:pt x="3100" y="51768"/>
                    </a:cubicBezTo>
                    <a:cubicBezTo>
                      <a:pt x="3719" y="52062"/>
                      <a:pt x="4404" y="52192"/>
                      <a:pt x="5090" y="52192"/>
                    </a:cubicBezTo>
                    <a:lnTo>
                      <a:pt x="25477" y="52192"/>
                    </a:lnTo>
                    <a:cubicBezTo>
                      <a:pt x="26162" y="52192"/>
                      <a:pt x="26847" y="52062"/>
                      <a:pt x="27467" y="51768"/>
                    </a:cubicBezTo>
                    <a:cubicBezTo>
                      <a:pt x="28054" y="51540"/>
                      <a:pt x="28608" y="51148"/>
                      <a:pt x="29098" y="50692"/>
                    </a:cubicBezTo>
                    <a:cubicBezTo>
                      <a:pt x="29554" y="50235"/>
                      <a:pt x="29913" y="49681"/>
                      <a:pt x="30174" y="49061"/>
                    </a:cubicBezTo>
                    <a:cubicBezTo>
                      <a:pt x="30435" y="48441"/>
                      <a:pt x="30566" y="47789"/>
                      <a:pt x="30566" y="47071"/>
                    </a:cubicBezTo>
                    <a:lnTo>
                      <a:pt x="30566" y="16800"/>
                    </a:lnTo>
                    <a:cubicBezTo>
                      <a:pt x="30566" y="16245"/>
                      <a:pt x="30109" y="15788"/>
                      <a:pt x="29554" y="15788"/>
                    </a:cubicBezTo>
                    <a:cubicBezTo>
                      <a:pt x="29000" y="15788"/>
                      <a:pt x="28543" y="16245"/>
                      <a:pt x="28543" y="16800"/>
                    </a:cubicBezTo>
                    <a:lnTo>
                      <a:pt x="28543" y="46060"/>
                    </a:lnTo>
                    <a:lnTo>
                      <a:pt x="2023" y="46060"/>
                    </a:lnTo>
                    <a:lnTo>
                      <a:pt x="2023" y="5089"/>
                    </a:lnTo>
                    <a:cubicBezTo>
                      <a:pt x="2023" y="3393"/>
                      <a:pt x="3393" y="2023"/>
                      <a:pt x="5090" y="2023"/>
                    </a:cubicBezTo>
                    <a:lnTo>
                      <a:pt x="6786" y="2023"/>
                    </a:lnTo>
                    <a:cubicBezTo>
                      <a:pt x="7340" y="2023"/>
                      <a:pt x="7732" y="2480"/>
                      <a:pt x="7732" y="3034"/>
                    </a:cubicBezTo>
                    <a:lnTo>
                      <a:pt x="7732" y="3556"/>
                    </a:lnTo>
                    <a:cubicBezTo>
                      <a:pt x="7732" y="4959"/>
                      <a:pt x="8939" y="6100"/>
                      <a:pt x="10341" y="6100"/>
                    </a:cubicBezTo>
                    <a:lnTo>
                      <a:pt x="20225" y="6100"/>
                    </a:lnTo>
                    <a:cubicBezTo>
                      <a:pt x="21628" y="6100"/>
                      <a:pt x="22737" y="4959"/>
                      <a:pt x="22737" y="3556"/>
                    </a:cubicBezTo>
                    <a:lnTo>
                      <a:pt x="22737" y="3034"/>
                    </a:lnTo>
                    <a:cubicBezTo>
                      <a:pt x="22737" y="2480"/>
                      <a:pt x="23226" y="2023"/>
                      <a:pt x="23781" y="2023"/>
                    </a:cubicBezTo>
                    <a:lnTo>
                      <a:pt x="25477" y="2023"/>
                    </a:lnTo>
                    <a:cubicBezTo>
                      <a:pt x="27173" y="2023"/>
                      <a:pt x="28543" y="3393"/>
                      <a:pt x="28543" y="5089"/>
                    </a:cubicBezTo>
                    <a:lnTo>
                      <a:pt x="28543" y="7633"/>
                    </a:lnTo>
                    <a:cubicBezTo>
                      <a:pt x="28543" y="8188"/>
                      <a:pt x="29000" y="8645"/>
                      <a:pt x="29554" y="8645"/>
                    </a:cubicBezTo>
                    <a:cubicBezTo>
                      <a:pt x="30109" y="8645"/>
                      <a:pt x="30566" y="8188"/>
                      <a:pt x="30566" y="7633"/>
                    </a:cubicBezTo>
                    <a:lnTo>
                      <a:pt x="30566" y="5089"/>
                    </a:lnTo>
                    <a:cubicBezTo>
                      <a:pt x="30566" y="4404"/>
                      <a:pt x="30435" y="3719"/>
                      <a:pt x="30174" y="3099"/>
                    </a:cubicBezTo>
                    <a:cubicBezTo>
                      <a:pt x="29913" y="2512"/>
                      <a:pt x="29554" y="1958"/>
                      <a:pt x="29098" y="1468"/>
                    </a:cubicBezTo>
                    <a:cubicBezTo>
                      <a:pt x="28608" y="1012"/>
                      <a:pt x="28054" y="653"/>
                      <a:pt x="27467" y="392"/>
                    </a:cubicBezTo>
                    <a:cubicBezTo>
                      <a:pt x="26847" y="131"/>
                      <a:pt x="26162" y="0"/>
                      <a:pt x="254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69602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F9441-E762-AF64-FEFE-2F4D4C74418A}"/>
              </a:ext>
            </a:extLst>
          </p:cNvPr>
          <p:cNvSpPr>
            <a:spLocks noGrp="1"/>
          </p:cNvSpPr>
          <p:nvPr>
            <p:ph type="title"/>
          </p:nvPr>
        </p:nvSpPr>
        <p:spPr/>
        <p:txBody>
          <a:bodyPr/>
          <a:lstStyle/>
          <a:p>
            <a:r>
              <a:rPr lang="en-GB" dirty="0"/>
              <a:t>What Type of Packages can we handle</a:t>
            </a:r>
          </a:p>
        </p:txBody>
      </p:sp>
      <p:sp>
        <p:nvSpPr>
          <p:cNvPr id="4" name="TextBox 3">
            <a:extLst>
              <a:ext uri="{FF2B5EF4-FFF2-40B4-BE49-F238E27FC236}">
                <a16:creationId xmlns:a16="http://schemas.microsoft.com/office/drawing/2014/main" id="{8749922A-355F-BCA1-2F7C-09199F15433A}"/>
              </a:ext>
            </a:extLst>
          </p:cNvPr>
          <p:cNvSpPr txBox="1"/>
          <p:nvPr/>
        </p:nvSpPr>
        <p:spPr>
          <a:xfrm>
            <a:off x="303213" y="1296972"/>
            <a:ext cx="4445000" cy="380873"/>
          </a:xfrm>
          <a:prstGeom prst="rect">
            <a:avLst/>
          </a:prstGeom>
          <a:noFill/>
        </p:spPr>
        <p:txBody>
          <a:bodyPr wrap="square" rtlCol="0">
            <a:spAutoFit/>
          </a:bodyPr>
          <a:lstStyle/>
          <a:p>
            <a:pPr defTabSz="685800">
              <a:defRPr/>
            </a:pPr>
            <a:r>
              <a:rPr lang="en-GB" sz="1875" dirty="0">
                <a:latin typeface="Noto Sans" panose="020B0502040504020204" pitchFamily="34"/>
                <a:ea typeface="Noto Sans" panose="020B0502040504020204" pitchFamily="34"/>
                <a:cs typeface="Noto Sans" panose="020B0502040504020204" pitchFamily="34"/>
              </a:rPr>
              <a:t>Your subtitle text here</a:t>
            </a:r>
          </a:p>
        </p:txBody>
      </p:sp>
      <p:grpSp>
        <p:nvGrpSpPr>
          <p:cNvPr id="5" name="Group 4">
            <a:extLst>
              <a:ext uri="{FF2B5EF4-FFF2-40B4-BE49-F238E27FC236}">
                <a16:creationId xmlns:a16="http://schemas.microsoft.com/office/drawing/2014/main" id="{2F31FB57-A538-B8C8-194A-3861C9A5106C}"/>
              </a:ext>
            </a:extLst>
          </p:cNvPr>
          <p:cNvGrpSpPr/>
          <p:nvPr/>
        </p:nvGrpSpPr>
        <p:grpSpPr>
          <a:xfrm>
            <a:off x="5664189" y="1565978"/>
            <a:ext cx="3022731" cy="2469936"/>
            <a:chOff x="6268975" y="1629754"/>
            <a:chExt cx="5138785" cy="4199007"/>
          </a:xfrm>
          <a:solidFill>
            <a:schemeClr val="accent2"/>
          </a:solidFill>
        </p:grpSpPr>
        <p:sp>
          <p:nvSpPr>
            <p:cNvPr id="13" name="Freeform 421">
              <a:extLst>
                <a:ext uri="{FF2B5EF4-FFF2-40B4-BE49-F238E27FC236}">
                  <a16:creationId xmlns:a16="http://schemas.microsoft.com/office/drawing/2014/main" id="{0355A628-E435-0FE4-4424-02F92433C375}"/>
                </a:ext>
              </a:extLst>
            </p:cNvPr>
            <p:cNvSpPr>
              <a:spLocks/>
            </p:cNvSpPr>
            <p:nvPr/>
          </p:nvSpPr>
          <p:spPr bwMode="auto">
            <a:xfrm>
              <a:off x="8738392" y="2399573"/>
              <a:ext cx="2055514" cy="2831330"/>
            </a:xfrm>
            <a:custGeom>
              <a:avLst/>
              <a:gdLst>
                <a:gd name="T0" fmla="*/ 327 w 513"/>
                <a:gd name="T1" fmla="*/ 561 h 706"/>
                <a:gd name="T2" fmla="*/ 346 w 513"/>
                <a:gd name="T3" fmla="*/ 491 h 706"/>
                <a:gd name="T4" fmla="*/ 275 w 513"/>
                <a:gd name="T5" fmla="*/ 628 h 706"/>
                <a:gd name="T6" fmla="*/ 335 w 513"/>
                <a:gd name="T7" fmla="*/ 480 h 706"/>
                <a:gd name="T8" fmla="*/ 329 w 513"/>
                <a:gd name="T9" fmla="*/ 453 h 706"/>
                <a:gd name="T10" fmla="*/ 323 w 513"/>
                <a:gd name="T11" fmla="*/ 440 h 706"/>
                <a:gd name="T12" fmla="*/ 339 w 513"/>
                <a:gd name="T13" fmla="*/ 337 h 706"/>
                <a:gd name="T14" fmla="*/ 313 w 513"/>
                <a:gd name="T15" fmla="*/ 437 h 706"/>
                <a:gd name="T16" fmla="*/ 181 w 513"/>
                <a:gd name="T17" fmla="*/ 388 h 706"/>
                <a:gd name="T18" fmla="*/ 250 w 513"/>
                <a:gd name="T19" fmla="*/ 333 h 706"/>
                <a:gd name="T20" fmla="*/ 184 w 513"/>
                <a:gd name="T21" fmla="*/ 337 h 706"/>
                <a:gd name="T22" fmla="*/ 253 w 513"/>
                <a:gd name="T23" fmla="*/ 182 h 706"/>
                <a:gd name="T24" fmla="*/ 335 w 513"/>
                <a:gd name="T25" fmla="*/ 273 h 706"/>
                <a:gd name="T26" fmla="*/ 313 w 513"/>
                <a:gd name="T27" fmla="*/ 115 h 706"/>
                <a:gd name="T28" fmla="*/ 375 w 513"/>
                <a:gd name="T29" fmla="*/ 187 h 706"/>
                <a:gd name="T30" fmla="*/ 366 w 513"/>
                <a:gd name="T31" fmla="*/ 265 h 706"/>
                <a:gd name="T32" fmla="*/ 436 w 513"/>
                <a:gd name="T33" fmla="*/ 133 h 706"/>
                <a:gd name="T34" fmla="*/ 401 w 513"/>
                <a:gd name="T35" fmla="*/ 117 h 706"/>
                <a:gd name="T36" fmla="*/ 415 w 513"/>
                <a:gd name="T37" fmla="*/ 10 h 706"/>
                <a:gd name="T38" fmla="*/ 323 w 513"/>
                <a:gd name="T39" fmla="*/ 103 h 706"/>
                <a:gd name="T40" fmla="*/ 400 w 513"/>
                <a:gd name="T41" fmla="*/ 0 h 706"/>
                <a:gd name="T42" fmla="*/ 266 w 513"/>
                <a:gd name="T43" fmla="*/ 93 h 706"/>
                <a:gd name="T44" fmla="*/ 229 w 513"/>
                <a:gd name="T45" fmla="*/ 96 h 706"/>
                <a:gd name="T46" fmla="*/ 242 w 513"/>
                <a:gd name="T47" fmla="*/ 146 h 706"/>
                <a:gd name="T48" fmla="*/ 212 w 513"/>
                <a:gd name="T49" fmla="*/ 121 h 706"/>
                <a:gd name="T50" fmla="*/ 192 w 513"/>
                <a:gd name="T51" fmla="*/ 163 h 706"/>
                <a:gd name="T52" fmla="*/ 184 w 513"/>
                <a:gd name="T53" fmla="*/ 118 h 706"/>
                <a:gd name="T54" fmla="*/ 176 w 513"/>
                <a:gd name="T55" fmla="*/ 256 h 706"/>
                <a:gd name="T56" fmla="*/ 119 w 513"/>
                <a:gd name="T57" fmla="*/ 335 h 706"/>
                <a:gd name="T58" fmla="*/ 170 w 513"/>
                <a:gd name="T59" fmla="*/ 340 h 706"/>
                <a:gd name="T60" fmla="*/ 126 w 513"/>
                <a:gd name="T61" fmla="*/ 360 h 706"/>
                <a:gd name="T62" fmla="*/ 148 w 513"/>
                <a:gd name="T63" fmla="*/ 379 h 706"/>
                <a:gd name="T64" fmla="*/ 121 w 513"/>
                <a:gd name="T65" fmla="*/ 380 h 706"/>
                <a:gd name="T66" fmla="*/ 165 w 513"/>
                <a:gd name="T67" fmla="*/ 510 h 706"/>
                <a:gd name="T68" fmla="*/ 180 w 513"/>
                <a:gd name="T69" fmla="*/ 401 h 706"/>
                <a:gd name="T70" fmla="*/ 231 w 513"/>
                <a:gd name="T71" fmla="*/ 513 h 706"/>
                <a:gd name="T72" fmla="*/ 274 w 513"/>
                <a:gd name="T73" fmla="*/ 505 h 706"/>
                <a:gd name="T74" fmla="*/ 201 w 513"/>
                <a:gd name="T75" fmla="*/ 614 h 706"/>
                <a:gd name="T76" fmla="*/ 177 w 513"/>
                <a:gd name="T77" fmla="*/ 582 h 706"/>
                <a:gd name="T78" fmla="*/ 36 w 513"/>
                <a:gd name="T79" fmla="*/ 582 h 706"/>
                <a:gd name="T80" fmla="*/ 73 w 513"/>
                <a:gd name="T81" fmla="*/ 599 h 706"/>
                <a:gd name="T82" fmla="*/ 212 w 513"/>
                <a:gd name="T83" fmla="*/ 671 h 706"/>
                <a:gd name="T84" fmla="*/ 205 w 513"/>
                <a:gd name="T85" fmla="*/ 627 h 706"/>
                <a:gd name="T86" fmla="*/ 247 w 513"/>
                <a:gd name="T87" fmla="*/ 699 h 706"/>
                <a:gd name="T88" fmla="*/ 273 w 513"/>
                <a:gd name="T89" fmla="*/ 637 h 706"/>
                <a:gd name="T90" fmla="*/ 265 w 513"/>
                <a:gd name="T91" fmla="*/ 706 h 706"/>
                <a:gd name="T92" fmla="*/ 401 w 513"/>
                <a:gd name="T93" fmla="*/ 662 h 706"/>
                <a:gd name="T94" fmla="*/ 417 w 513"/>
                <a:gd name="T95" fmla="*/ 655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3" h="706">
                  <a:moveTo>
                    <a:pt x="353" y="643"/>
                  </a:moveTo>
                  <a:cubicBezTo>
                    <a:pt x="336" y="639"/>
                    <a:pt x="319" y="636"/>
                    <a:pt x="302" y="633"/>
                  </a:cubicBezTo>
                  <a:cubicBezTo>
                    <a:pt x="300" y="633"/>
                    <a:pt x="298" y="632"/>
                    <a:pt x="296" y="632"/>
                  </a:cubicBezTo>
                  <a:cubicBezTo>
                    <a:pt x="306" y="608"/>
                    <a:pt x="316" y="584"/>
                    <a:pt x="327" y="561"/>
                  </a:cubicBezTo>
                  <a:cubicBezTo>
                    <a:pt x="336" y="539"/>
                    <a:pt x="345" y="518"/>
                    <a:pt x="354" y="497"/>
                  </a:cubicBezTo>
                  <a:cubicBezTo>
                    <a:pt x="354" y="496"/>
                    <a:pt x="354" y="495"/>
                    <a:pt x="355" y="495"/>
                  </a:cubicBezTo>
                  <a:cubicBezTo>
                    <a:pt x="352" y="494"/>
                    <a:pt x="349" y="492"/>
                    <a:pt x="346" y="491"/>
                  </a:cubicBezTo>
                  <a:cubicBezTo>
                    <a:pt x="346" y="491"/>
                    <a:pt x="346" y="491"/>
                    <a:pt x="346" y="491"/>
                  </a:cubicBezTo>
                  <a:cubicBezTo>
                    <a:pt x="339" y="506"/>
                    <a:pt x="333" y="521"/>
                    <a:pt x="327" y="536"/>
                  </a:cubicBezTo>
                  <a:cubicBezTo>
                    <a:pt x="317" y="558"/>
                    <a:pt x="308" y="580"/>
                    <a:pt x="299" y="602"/>
                  </a:cubicBezTo>
                  <a:cubicBezTo>
                    <a:pt x="295" y="610"/>
                    <a:pt x="286" y="630"/>
                    <a:pt x="286" y="630"/>
                  </a:cubicBezTo>
                  <a:cubicBezTo>
                    <a:pt x="286" y="630"/>
                    <a:pt x="278" y="628"/>
                    <a:pt x="275" y="628"/>
                  </a:cubicBezTo>
                  <a:cubicBezTo>
                    <a:pt x="278" y="618"/>
                    <a:pt x="280" y="609"/>
                    <a:pt x="282" y="599"/>
                  </a:cubicBezTo>
                  <a:cubicBezTo>
                    <a:pt x="287" y="581"/>
                    <a:pt x="291" y="563"/>
                    <a:pt x="296" y="544"/>
                  </a:cubicBezTo>
                  <a:cubicBezTo>
                    <a:pt x="299" y="535"/>
                    <a:pt x="311" y="491"/>
                    <a:pt x="311" y="491"/>
                  </a:cubicBezTo>
                  <a:cubicBezTo>
                    <a:pt x="311" y="491"/>
                    <a:pt x="332" y="480"/>
                    <a:pt x="335" y="480"/>
                  </a:cubicBezTo>
                  <a:cubicBezTo>
                    <a:pt x="333" y="477"/>
                    <a:pt x="331" y="473"/>
                    <a:pt x="330" y="470"/>
                  </a:cubicBezTo>
                  <a:cubicBezTo>
                    <a:pt x="325" y="472"/>
                    <a:pt x="320" y="474"/>
                    <a:pt x="314" y="477"/>
                  </a:cubicBezTo>
                  <a:cubicBezTo>
                    <a:pt x="316" y="467"/>
                    <a:pt x="318" y="459"/>
                    <a:pt x="320" y="450"/>
                  </a:cubicBezTo>
                  <a:cubicBezTo>
                    <a:pt x="324" y="451"/>
                    <a:pt x="326" y="452"/>
                    <a:pt x="329" y="453"/>
                  </a:cubicBezTo>
                  <a:cubicBezTo>
                    <a:pt x="329" y="453"/>
                    <a:pt x="329" y="453"/>
                    <a:pt x="330" y="453"/>
                  </a:cubicBezTo>
                  <a:cubicBezTo>
                    <a:pt x="330" y="450"/>
                    <a:pt x="331" y="447"/>
                    <a:pt x="333" y="444"/>
                  </a:cubicBezTo>
                  <a:cubicBezTo>
                    <a:pt x="332" y="444"/>
                    <a:pt x="331" y="444"/>
                    <a:pt x="330" y="443"/>
                  </a:cubicBezTo>
                  <a:cubicBezTo>
                    <a:pt x="328" y="442"/>
                    <a:pt x="326" y="441"/>
                    <a:pt x="323" y="440"/>
                  </a:cubicBezTo>
                  <a:cubicBezTo>
                    <a:pt x="325" y="433"/>
                    <a:pt x="327" y="425"/>
                    <a:pt x="328" y="418"/>
                  </a:cubicBezTo>
                  <a:cubicBezTo>
                    <a:pt x="335" y="393"/>
                    <a:pt x="341" y="367"/>
                    <a:pt x="348" y="342"/>
                  </a:cubicBezTo>
                  <a:cubicBezTo>
                    <a:pt x="348" y="341"/>
                    <a:pt x="349" y="340"/>
                    <a:pt x="349" y="340"/>
                  </a:cubicBezTo>
                  <a:cubicBezTo>
                    <a:pt x="346" y="339"/>
                    <a:pt x="342" y="338"/>
                    <a:pt x="339" y="337"/>
                  </a:cubicBezTo>
                  <a:cubicBezTo>
                    <a:pt x="339" y="338"/>
                    <a:pt x="339" y="339"/>
                    <a:pt x="339" y="340"/>
                  </a:cubicBezTo>
                  <a:cubicBezTo>
                    <a:pt x="334" y="357"/>
                    <a:pt x="330" y="375"/>
                    <a:pt x="325" y="392"/>
                  </a:cubicBezTo>
                  <a:cubicBezTo>
                    <a:pt x="322" y="406"/>
                    <a:pt x="318" y="420"/>
                    <a:pt x="315" y="434"/>
                  </a:cubicBezTo>
                  <a:cubicBezTo>
                    <a:pt x="314" y="435"/>
                    <a:pt x="314" y="436"/>
                    <a:pt x="313" y="437"/>
                  </a:cubicBezTo>
                  <a:cubicBezTo>
                    <a:pt x="305" y="434"/>
                    <a:pt x="296" y="431"/>
                    <a:pt x="288" y="428"/>
                  </a:cubicBezTo>
                  <a:cubicBezTo>
                    <a:pt x="269" y="422"/>
                    <a:pt x="250" y="415"/>
                    <a:pt x="231" y="409"/>
                  </a:cubicBezTo>
                  <a:cubicBezTo>
                    <a:pt x="215" y="403"/>
                    <a:pt x="199" y="397"/>
                    <a:pt x="183" y="391"/>
                  </a:cubicBezTo>
                  <a:cubicBezTo>
                    <a:pt x="182" y="391"/>
                    <a:pt x="181" y="389"/>
                    <a:pt x="181" y="388"/>
                  </a:cubicBezTo>
                  <a:cubicBezTo>
                    <a:pt x="181" y="375"/>
                    <a:pt x="182" y="363"/>
                    <a:pt x="183" y="350"/>
                  </a:cubicBezTo>
                  <a:cubicBezTo>
                    <a:pt x="183" y="349"/>
                    <a:pt x="184" y="347"/>
                    <a:pt x="186" y="347"/>
                  </a:cubicBezTo>
                  <a:cubicBezTo>
                    <a:pt x="196" y="344"/>
                    <a:pt x="206" y="342"/>
                    <a:pt x="216" y="340"/>
                  </a:cubicBezTo>
                  <a:cubicBezTo>
                    <a:pt x="227" y="338"/>
                    <a:pt x="239" y="335"/>
                    <a:pt x="250" y="333"/>
                  </a:cubicBezTo>
                  <a:cubicBezTo>
                    <a:pt x="267" y="329"/>
                    <a:pt x="284" y="325"/>
                    <a:pt x="302" y="321"/>
                  </a:cubicBezTo>
                  <a:cubicBezTo>
                    <a:pt x="308" y="320"/>
                    <a:pt x="314" y="319"/>
                    <a:pt x="320" y="317"/>
                  </a:cubicBezTo>
                  <a:cubicBezTo>
                    <a:pt x="319" y="314"/>
                    <a:pt x="318" y="311"/>
                    <a:pt x="317" y="308"/>
                  </a:cubicBezTo>
                  <a:cubicBezTo>
                    <a:pt x="273" y="318"/>
                    <a:pt x="228" y="328"/>
                    <a:pt x="184" y="337"/>
                  </a:cubicBezTo>
                  <a:cubicBezTo>
                    <a:pt x="184" y="329"/>
                    <a:pt x="184" y="320"/>
                    <a:pt x="184" y="312"/>
                  </a:cubicBezTo>
                  <a:cubicBezTo>
                    <a:pt x="185" y="296"/>
                    <a:pt x="186" y="280"/>
                    <a:pt x="187" y="264"/>
                  </a:cubicBezTo>
                  <a:cubicBezTo>
                    <a:pt x="187" y="260"/>
                    <a:pt x="188" y="257"/>
                    <a:pt x="190" y="254"/>
                  </a:cubicBezTo>
                  <a:cubicBezTo>
                    <a:pt x="211" y="230"/>
                    <a:pt x="232" y="206"/>
                    <a:pt x="253" y="182"/>
                  </a:cubicBezTo>
                  <a:cubicBezTo>
                    <a:pt x="254" y="182"/>
                    <a:pt x="254" y="181"/>
                    <a:pt x="255" y="180"/>
                  </a:cubicBezTo>
                  <a:cubicBezTo>
                    <a:pt x="265" y="194"/>
                    <a:pt x="318" y="266"/>
                    <a:pt x="327" y="279"/>
                  </a:cubicBezTo>
                  <a:cubicBezTo>
                    <a:pt x="327" y="279"/>
                    <a:pt x="327" y="279"/>
                    <a:pt x="327" y="279"/>
                  </a:cubicBezTo>
                  <a:cubicBezTo>
                    <a:pt x="330" y="277"/>
                    <a:pt x="332" y="275"/>
                    <a:pt x="335" y="273"/>
                  </a:cubicBezTo>
                  <a:cubicBezTo>
                    <a:pt x="322" y="256"/>
                    <a:pt x="286" y="205"/>
                    <a:pt x="279" y="197"/>
                  </a:cubicBezTo>
                  <a:cubicBezTo>
                    <a:pt x="273" y="189"/>
                    <a:pt x="268" y="181"/>
                    <a:pt x="262" y="173"/>
                  </a:cubicBezTo>
                  <a:cubicBezTo>
                    <a:pt x="270" y="163"/>
                    <a:pt x="279" y="153"/>
                    <a:pt x="287" y="143"/>
                  </a:cubicBezTo>
                  <a:cubicBezTo>
                    <a:pt x="296" y="134"/>
                    <a:pt x="304" y="124"/>
                    <a:pt x="313" y="115"/>
                  </a:cubicBezTo>
                  <a:cubicBezTo>
                    <a:pt x="314" y="113"/>
                    <a:pt x="317" y="112"/>
                    <a:pt x="318" y="112"/>
                  </a:cubicBezTo>
                  <a:cubicBezTo>
                    <a:pt x="328" y="114"/>
                    <a:pt x="338" y="116"/>
                    <a:pt x="347" y="117"/>
                  </a:cubicBezTo>
                  <a:cubicBezTo>
                    <a:pt x="359" y="119"/>
                    <a:pt x="389" y="125"/>
                    <a:pt x="389" y="125"/>
                  </a:cubicBezTo>
                  <a:cubicBezTo>
                    <a:pt x="389" y="125"/>
                    <a:pt x="377" y="178"/>
                    <a:pt x="375" y="187"/>
                  </a:cubicBezTo>
                  <a:cubicBezTo>
                    <a:pt x="369" y="210"/>
                    <a:pt x="364" y="233"/>
                    <a:pt x="359" y="256"/>
                  </a:cubicBezTo>
                  <a:cubicBezTo>
                    <a:pt x="358" y="260"/>
                    <a:pt x="357" y="264"/>
                    <a:pt x="356" y="268"/>
                  </a:cubicBezTo>
                  <a:cubicBezTo>
                    <a:pt x="359" y="269"/>
                    <a:pt x="362" y="269"/>
                    <a:pt x="365" y="270"/>
                  </a:cubicBezTo>
                  <a:cubicBezTo>
                    <a:pt x="366" y="269"/>
                    <a:pt x="366" y="268"/>
                    <a:pt x="366" y="265"/>
                  </a:cubicBezTo>
                  <a:cubicBezTo>
                    <a:pt x="372" y="241"/>
                    <a:pt x="377" y="217"/>
                    <a:pt x="383" y="193"/>
                  </a:cubicBezTo>
                  <a:cubicBezTo>
                    <a:pt x="384" y="187"/>
                    <a:pt x="386" y="180"/>
                    <a:pt x="387" y="174"/>
                  </a:cubicBezTo>
                  <a:cubicBezTo>
                    <a:pt x="388" y="172"/>
                    <a:pt x="398" y="127"/>
                    <a:pt x="398" y="127"/>
                  </a:cubicBezTo>
                  <a:cubicBezTo>
                    <a:pt x="404" y="128"/>
                    <a:pt x="431" y="132"/>
                    <a:pt x="436" y="133"/>
                  </a:cubicBezTo>
                  <a:cubicBezTo>
                    <a:pt x="457" y="137"/>
                    <a:pt x="478" y="140"/>
                    <a:pt x="499" y="144"/>
                  </a:cubicBezTo>
                  <a:cubicBezTo>
                    <a:pt x="503" y="145"/>
                    <a:pt x="508" y="146"/>
                    <a:pt x="512" y="147"/>
                  </a:cubicBezTo>
                  <a:cubicBezTo>
                    <a:pt x="512" y="144"/>
                    <a:pt x="512" y="140"/>
                    <a:pt x="513" y="137"/>
                  </a:cubicBezTo>
                  <a:cubicBezTo>
                    <a:pt x="489" y="133"/>
                    <a:pt x="401" y="117"/>
                    <a:pt x="401" y="117"/>
                  </a:cubicBezTo>
                  <a:cubicBezTo>
                    <a:pt x="401" y="117"/>
                    <a:pt x="407" y="88"/>
                    <a:pt x="410" y="75"/>
                  </a:cubicBezTo>
                  <a:cubicBezTo>
                    <a:pt x="415" y="55"/>
                    <a:pt x="419" y="34"/>
                    <a:pt x="424" y="13"/>
                  </a:cubicBezTo>
                  <a:cubicBezTo>
                    <a:pt x="424" y="13"/>
                    <a:pt x="424" y="13"/>
                    <a:pt x="424" y="12"/>
                  </a:cubicBezTo>
                  <a:cubicBezTo>
                    <a:pt x="421" y="12"/>
                    <a:pt x="418" y="11"/>
                    <a:pt x="415" y="10"/>
                  </a:cubicBezTo>
                  <a:cubicBezTo>
                    <a:pt x="415" y="11"/>
                    <a:pt x="415" y="11"/>
                    <a:pt x="415" y="11"/>
                  </a:cubicBezTo>
                  <a:cubicBezTo>
                    <a:pt x="408" y="38"/>
                    <a:pt x="403" y="65"/>
                    <a:pt x="396" y="92"/>
                  </a:cubicBezTo>
                  <a:cubicBezTo>
                    <a:pt x="395" y="100"/>
                    <a:pt x="393" y="107"/>
                    <a:pt x="391" y="115"/>
                  </a:cubicBezTo>
                  <a:cubicBezTo>
                    <a:pt x="369" y="111"/>
                    <a:pt x="346" y="107"/>
                    <a:pt x="323" y="103"/>
                  </a:cubicBezTo>
                  <a:cubicBezTo>
                    <a:pt x="328" y="97"/>
                    <a:pt x="332" y="92"/>
                    <a:pt x="337" y="87"/>
                  </a:cubicBezTo>
                  <a:cubicBezTo>
                    <a:pt x="360" y="60"/>
                    <a:pt x="383" y="34"/>
                    <a:pt x="407" y="7"/>
                  </a:cubicBezTo>
                  <a:cubicBezTo>
                    <a:pt x="407" y="7"/>
                    <a:pt x="407" y="7"/>
                    <a:pt x="408" y="7"/>
                  </a:cubicBezTo>
                  <a:cubicBezTo>
                    <a:pt x="405" y="5"/>
                    <a:pt x="403" y="3"/>
                    <a:pt x="400" y="0"/>
                  </a:cubicBezTo>
                  <a:cubicBezTo>
                    <a:pt x="388" y="15"/>
                    <a:pt x="375" y="30"/>
                    <a:pt x="361" y="45"/>
                  </a:cubicBezTo>
                  <a:cubicBezTo>
                    <a:pt x="346" y="62"/>
                    <a:pt x="331" y="80"/>
                    <a:pt x="315" y="97"/>
                  </a:cubicBezTo>
                  <a:cubicBezTo>
                    <a:pt x="313" y="100"/>
                    <a:pt x="310" y="101"/>
                    <a:pt x="307" y="101"/>
                  </a:cubicBezTo>
                  <a:cubicBezTo>
                    <a:pt x="293" y="98"/>
                    <a:pt x="280" y="95"/>
                    <a:pt x="266" y="93"/>
                  </a:cubicBezTo>
                  <a:cubicBezTo>
                    <a:pt x="253" y="91"/>
                    <a:pt x="241" y="89"/>
                    <a:pt x="228" y="86"/>
                  </a:cubicBezTo>
                  <a:cubicBezTo>
                    <a:pt x="228" y="86"/>
                    <a:pt x="228" y="86"/>
                    <a:pt x="228" y="86"/>
                  </a:cubicBezTo>
                  <a:cubicBezTo>
                    <a:pt x="227" y="89"/>
                    <a:pt x="227" y="92"/>
                    <a:pt x="226" y="95"/>
                  </a:cubicBezTo>
                  <a:cubicBezTo>
                    <a:pt x="227" y="95"/>
                    <a:pt x="228" y="96"/>
                    <a:pt x="229" y="96"/>
                  </a:cubicBezTo>
                  <a:cubicBezTo>
                    <a:pt x="249" y="100"/>
                    <a:pt x="269" y="103"/>
                    <a:pt x="289" y="107"/>
                  </a:cubicBezTo>
                  <a:cubicBezTo>
                    <a:pt x="294" y="108"/>
                    <a:pt x="299" y="109"/>
                    <a:pt x="304" y="110"/>
                  </a:cubicBezTo>
                  <a:cubicBezTo>
                    <a:pt x="288" y="128"/>
                    <a:pt x="272" y="146"/>
                    <a:pt x="256" y="165"/>
                  </a:cubicBezTo>
                  <a:cubicBezTo>
                    <a:pt x="251" y="158"/>
                    <a:pt x="246" y="152"/>
                    <a:pt x="242" y="146"/>
                  </a:cubicBezTo>
                  <a:cubicBezTo>
                    <a:pt x="233" y="134"/>
                    <a:pt x="225" y="123"/>
                    <a:pt x="217" y="112"/>
                  </a:cubicBezTo>
                  <a:cubicBezTo>
                    <a:pt x="216" y="111"/>
                    <a:pt x="216" y="111"/>
                    <a:pt x="216" y="110"/>
                  </a:cubicBezTo>
                  <a:cubicBezTo>
                    <a:pt x="213" y="112"/>
                    <a:pt x="210" y="114"/>
                    <a:pt x="207" y="116"/>
                  </a:cubicBezTo>
                  <a:cubicBezTo>
                    <a:pt x="209" y="116"/>
                    <a:pt x="210" y="118"/>
                    <a:pt x="212" y="121"/>
                  </a:cubicBezTo>
                  <a:cubicBezTo>
                    <a:pt x="225" y="138"/>
                    <a:pt x="237" y="155"/>
                    <a:pt x="249" y="172"/>
                  </a:cubicBezTo>
                  <a:cubicBezTo>
                    <a:pt x="229" y="195"/>
                    <a:pt x="209" y="218"/>
                    <a:pt x="188" y="242"/>
                  </a:cubicBezTo>
                  <a:cubicBezTo>
                    <a:pt x="189" y="227"/>
                    <a:pt x="189" y="213"/>
                    <a:pt x="190" y="199"/>
                  </a:cubicBezTo>
                  <a:cubicBezTo>
                    <a:pt x="191" y="187"/>
                    <a:pt x="191" y="175"/>
                    <a:pt x="192" y="163"/>
                  </a:cubicBezTo>
                  <a:cubicBezTo>
                    <a:pt x="193" y="149"/>
                    <a:pt x="194" y="136"/>
                    <a:pt x="194" y="122"/>
                  </a:cubicBezTo>
                  <a:cubicBezTo>
                    <a:pt x="194" y="121"/>
                    <a:pt x="194" y="120"/>
                    <a:pt x="195" y="119"/>
                  </a:cubicBezTo>
                  <a:cubicBezTo>
                    <a:pt x="194" y="119"/>
                    <a:pt x="193" y="119"/>
                    <a:pt x="192" y="119"/>
                  </a:cubicBezTo>
                  <a:cubicBezTo>
                    <a:pt x="189" y="119"/>
                    <a:pt x="187" y="119"/>
                    <a:pt x="184" y="118"/>
                  </a:cubicBezTo>
                  <a:cubicBezTo>
                    <a:pt x="185" y="120"/>
                    <a:pt x="185" y="121"/>
                    <a:pt x="185" y="123"/>
                  </a:cubicBezTo>
                  <a:cubicBezTo>
                    <a:pt x="183" y="150"/>
                    <a:pt x="182" y="178"/>
                    <a:pt x="180" y="205"/>
                  </a:cubicBezTo>
                  <a:cubicBezTo>
                    <a:pt x="180" y="220"/>
                    <a:pt x="179" y="236"/>
                    <a:pt x="178" y="251"/>
                  </a:cubicBezTo>
                  <a:cubicBezTo>
                    <a:pt x="178" y="253"/>
                    <a:pt x="177" y="255"/>
                    <a:pt x="176" y="256"/>
                  </a:cubicBezTo>
                  <a:cubicBezTo>
                    <a:pt x="154" y="282"/>
                    <a:pt x="131" y="307"/>
                    <a:pt x="108" y="333"/>
                  </a:cubicBezTo>
                  <a:cubicBezTo>
                    <a:pt x="108" y="333"/>
                    <a:pt x="108" y="333"/>
                    <a:pt x="107" y="334"/>
                  </a:cubicBezTo>
                  <a:cubicBezTo>
                    <a:pt x="110" y="336"/>
                    <a:pt x="113" y="338"/>
                    <a:pt x="115" y="341"/>
                  </a:cubicBezTo>
                  <a:cubicBezTo>
                    <a:pt x="115" y="339"/>
                    <a:pt x="117" y="338"/>
                    <a:pt x="119" y="335"/>
                  </a:cubicBezTo>
                  <a:cubicBezTo>
                    <a:pt x="138" y="314"/>
                    <a:pt x="157" y="292"/>
                    <a:pt x="176" y="270"/>
                  </a:cubicBezTo>
                  <a:cubicBezTo>
                    <a:pt x="176" y="275"/>
                    <a:pt x="176" y="280"/>
                    <a:pt x="176" y="284"/>
                  </a:cubicBezTo>
                  <a:cubicBezTo>
                    <a:pt x="175" y="301"/>
                    <a:pt x="174" y="318"/>
                    <a:pt x="174" y="335"/>
                  </a:cubicBezTo>
                  <a:cubicBezTo>
                    <a:pt x="173" y="338"/>
                    <a:pt x="173" y="340"/>
                    <a:pt x="170" y="340"/>
                  </a:cubicBezTo>
                  <a:cubicBezTo>
                    <a:pt x="154" y="344"/>
                    <a:pt x="138" y="348"/>
                    <a:pt x="122" y="351"/>
                  </a:cubicBezTo>
                  <a:cubicBezTo>
                    <a:pt x="122" y="351"/>
                    <a:pt x="121" y="351"/>
                    <a:pt x="121" y="351"/>
                  </a:cubicBezTo>
                  <a:cubicBezTo>
                    <a:pt x="122" y="354"/>
                    <a:pt x="123" y="357"/>
                    <a:pt x="123" y="361"/>
                  </a:cubicBezTo>
                  <a:cubicBezTo>
                    <a:pt x="124" y="360"/>
                    <a:pt x="125" y="360"/>
                    <a:pt x="126" y="360"/>
                  </a:cubicBezTo>
                  <a:cubicBezTo>
                    <a:pt x="137" y="358"/>
                    <a:pt x="149" y="355"/>
                    <a:pt x="160" y="352"/>
                  </a:cubicBezTo>
                  <a:cubicBezTo>
                    <a:pt x="164" y="351"/>
                    <a:pt x="168" y="351"/>
                    <a:pt x="173" y="350"/>
                  </a:cubicBezTo>
                  <a:cubicBezTo>
                    <a:pt x="172" y="363"/>
                    <a:pt x="172" y="374"/>
                    <a:pt x="171" y="387"/>
                  </a:cubicBezTo>
                  <a:cubicBezTo>
                    <a:pt x="163" y="384"/>
                    <a:pt x="156" y="382"/>
                    <a:pt x="148" y="379"/>
                  </a:cubicBezTo>
                  <a:cubicBezTo>
                    <a:pt x="140" y="377"/>
                    <a:pt x="133" y="374"/>
                    <a:pt x="125" y="371"/>
                  </a:cubicBezTo>
                  <a:cubicBezTo>
                    <a:pt x="124" y="371"/>
                    <a:pt x="123" y="371"/>
                    <a:pt x="123" y="370"/>
                  </a:cubicBezTo>
                  <a:cubicBezTo>
                    <a:pt x="122" y="374"/>
                    <a:pt x="121" y="377"/>
                    <a:pt x="119" y="380"/>
                  </a:cubicBezTo>
                  <a:cubicBezTo>
                    <a:pt x="120" y="380"/>
                    <a:pt x="120" y="380"/>
                    <a:pt x="121" y="380"/>
                  </a:cubicBezTo>
                  <a:cubicBezTo>
                    <a:pt x="136" y="385"/>
                    <a:pt x="151" y="391"/>
                    <a:pt x="167" y="396"/>
                  </a:cubicBezTo>
                  <a:cubicBezTo>
                    <a:pt x="170" y="397"/>
                    <a:pt x="170" y="399"/>
                    <a:pt x="170" y="401"/>
                  </a:cubicBezTo>
                  <a:cubicBezTo>
                    <a:pt x="168" y="437"/>
                    <a:pt x="166" y="473"/>
                    <a:pt x="165" y="509"/>
                  </a:cubicBezTo>
                  <a:cubicBezTo>
                    <a:pt x="165" y="509"/>
                    <a:pt x="165" y="510"/>
                    <a:pt x="165" y="510"/>
                  </a:cubicBezTo>
                  <a:cubicBezTo>
                    <a:pt x="166" y="510"/>
                    <a:pt x="167" y="510"/>
                    <a:pt x="168" y="510"/>
                  </a:cubicBezTo>
                  <a:cubicBezTo>
                    <a:pt x="170" y="510"/>
                    <a:pt x="172" y="510"/>
                    <a:pt x="174" y="511"/>
                  </a:cubicBezTo>
                  <a:cubicBezTo>
                    <a:pt x="176" y="474"/>
                    <a:pt x="178" y="438"/>
                    <a:pt x="180" y="402"/>
                  </a:cubicBezTo>
                  <a:cubicBezTo>
                    <a:pt x="180" y="402"/>
                    <a:pt x="180" y="401"/>
                    <a:pt x="180" y="401"/>
                  </a:cubicBezTo>
                  <a:cubicBezTo>
                    <a:pt x="224" y="416"/>
                    <a:pt x="267" y="431"/>
                    <a:pt x="311" y="447"/>
                  </a:cubicBezTo>
                  <a:cubicBezTo>
                    <a:pt x="308" y="458"/>
                    <a:pt x="306" y="469"/>
                    <a:pt x="303" y="480"/>
                  </a:cubicBezTo>
                  <a:cubicBezTo>
                    <a:pt x="302" y="481"/>
                    <a:pt x="301" y="483"/>
                    <a:pt x="299" y="483"/>
                  </a:cubicBezTo>
                  <a:cubicBezTo>
                    <a:pt x="277" y="493"/>
                    <a:pt x="254" y="503"/>
                    <a:pt x="231" y="513"/>
                  </a:cubicBezTo>
                  <a:cubicBezTo>
                    <a:pt x="220" y="518"/>
                    <a:pt x="209" y="522"/>
                    <a:pt x="198" y="527"/>
                  </a:cubicBezTo>
                  <a:cubicBezTo>
                    <a:pt x="200" y="530"/>
                    <a:pt x="201" y="533"/>
                    <a:pt x="202" y="536"/>
                  </a:cubicBezTo>
                  <a:cubicBezTo>
                    <a:pt x="202" y="536"/>
                    <a:pt x="203" y="536"/>
                    <a:pt x="203" y="536"/>
                  </a:cubicBezTo>
                  <a:cubicBezTo>
                    <a:pt x="227" y="525"/>
                    <a:pt x="250" y="515"/>
                    <a:pt x="274" y="505"/>
                  </a:cubicBezTo>
                  <a:cubicBezTo>
                    <a:pt x="282" y="501"/>
                    <a:pt x="290" y="498"/>
                    <a:pt x="299" y="494"/>
                  </a:cubicBezTo>
                  <a:cubicBezTo>
                    <a:pt x="288" y="538"/>
                    <a:pt x="277" y="582"/>
                    <a:pt x="266" y="626"/>
                  </a:cubicBezTo>
                  <a:cubicBezTo>
                    <a:pt x="249" y="623"/>
                    <a:pt x="234" y="620"/>
                    <a:pt x="218" y="617"/>
                  </a:cubicBezTo>
                  <a:cubicBezTo>
                    <a:pt x="213" y="616"/>
                    <a:pt x="201" y="614"/>
                    <a:pt x="201" y="614"/>
                  </a:cubicBezTo>
                  <a:cubicBezTo>
                    <a:pt x="201" y="614"/>
                    <a:pt x="190" y="589"/>
                    <a:pt x="188" y="585"/>
                  </a:cubicBezTo>
                  <a:cubicBezTo>
                    <a:pt x="187" y="582"/>
                    <a:pt x="186" y="579"/>
                    <a:pt x="186" y="576"/>
                  </a:cubicBezTo>
                  <a:cubicBezTo>
                    <a:pt x="183" y="578"/>
                    <a:pt x="180" y="580"/>
                    <a:pt x="176" y="580"/>
                  </a:cubicBezTo>
                  <a:cubicBezTo>
                    <a:pt x="176" y="581"/>
                    <a:pt x="177" y="581"/>
                    <a:pt x="177" y="582"/>
                  </a:cubicBezTo>
                  <a:cubicBezTo>
                    <a:pt x="178" y="586"/>
                    <a:pt x="189" y="612"/>
                    <a:pt x="189" y="612"/>
                  </a:cubicBezTo>
                  <a:cubicBezTo>
                    <a:pt x="189" y="612"/>
                    <a:pt x="155" y="605"/>
                    <a:pt x="149" y="604"/>
                  </a:cubicBezTo>
                  <a:cubicBezTo>
                    <a:pt x="129" y="601"/>
                    <a:pt x="110" y="597"/>
                    <a:pt x="90" y="593"/>
                  </a:cubicBezTo>
                  <a:cubicBezTo>
                    <a:pt x="72" y="590"/>
                    <a:pt x="54" y="586"/>
                    <a:pt x="36" y="582"/>
                  </a:cubicBezTo>
                  <a:cubicBezTo>
                    <a:pt x="25" y="580"/>
                    <a:pt x="14" y="578"/>
                    <a:pt x="3" y="576"/>
                  </a:cubicBezTo>
                  <a:cubicBezTo>
                    <a:pt x="3" y="580"/>
                    <a:pt x="2" y="583"/>
                    <a:pt x="0" y="586"/>
                  </a:cubicBezTo>
                  <a:cubicBezTo>
                    <a:pt x="5" y="586"/>
                    <a:pt x="10" y="587"/>
                    <a:pt x="14" y="588"/>
                  </a:cubicBezTo>
                  <a:cubicBezTo>
                    <a:pt x="34" y="592"/>
                    <a:pt x="53" y="595"/>
                    <a:pt x="73" y="599"/>
                  </a:cubicBezTo>
                  <a:cubicBezTo>
                    <a:pt x="86" y="602"/>
                    <a:pt x="99" y="604"/>
                    <a:pt x="112" y="607"/>
                  </a:cubicBezTo>
                  <a:cubicBezTo>
                    <a:pt x="124" y="609"/>
                    <a:pt x="137" y="611"/>
                    <a:pt x="149" y="614"/>
                  </a:cubicBezTo>
                  <a:cubicBezTo>
                    <a:pt x="151" y="614"/>
                    <a:pt x="193" y="623"/>
                    <a:pt x="193" y="623"/>
                  </a:cubicBezTo>
                  <a:cubicBezTo>
                    <a:pt x="193" y="623"/>
                    <a:pt x="206" y="656"/>
                    <a:pt x="212" y="671"/>
                  </a:cubicBezTo>
                  <a:cubicBezTo>
                    <a:pt x="217" y="682"/>
                    <a:pt x="221" y="692"/>
                    <a:pt x="225" y="703"/>
                  </a:cubicBezTo>
                  <a:cubicBezTo>
                    <a:pt x="228" y="702"/>
                    <a:pt x="231" y="701"/>
                    <a:pt x="234" y="700"/>
                  </a:cubicBezTo>
                  <a:cubicBezTo>
                    <a:pt x="234" y="699"/>
                    <a:pt x="233" y="697"/>
                    <a:pt x="232" y="695"/>
                  </a:cubicBezTo>
                  <a:cubicBezTo>
                    <a:pt x="223" y="672"/>
                    <a:pt x="214" y="649"/>
                    <a:pt x="205" y="627"/>
                  </a:cubicBezTo>
                  <a:cubicBezTo>
                    <a:pt x="205" y="626"/>
                    <a:pt x="204" y="624"/>
                    <a:pt x="204" y="624"/>
                  </a:cubicBezTo>
                  <a:cubicBezTo>
                    <a:pt x="204" y="624"/>
                    <a:pt x="243" y="632"/>
                    <a:pt x="263" y="635"/>
                  </a:cubicBezTo>
                  <a:cubicBezTo>
                    <a:pt x="261" y="643"/>
                    <a:pt x="260" y="650"/>
                    <a:pt x="258" y="657"/>
                  </a:cubicBezTo>
                  <a:cubicBezTo>
                    <a:pt x="254" y="671"/>
                    <a:pt x="251" y="685"/>
                    <a:pt x="247" y="699"/>
                  </a:cubicBezTo>
                  <a:cubicBezTo>
                    <a:pt x="247" y="699"/>
                    <a:pt x="247" y="699"/>
                    <a:pt x="247" y="699"/>
                  </a:cubicBezTo>
                  <a:cubicBezTo>
                    <a:pt x="250" y="700"/>
                    <a:pt x="253" y="700"/>
                    <a:pt x="256" y="702"/>
                  </a:cubicBezTo>
                  <a:cubicBezTo>
                    <a:pt x="257" y="696"/>
                    <a:pt x="261" y="684"/>
                    <a:pt x="262" y="680"/>
                  </a:cubicBezTo>
                  <a:cubicBezTo>
                    <a:pt x="265" y="668"/>
                    <a:pt x="273" y="637"/>
                    <a:pt x="273" y="637"/>
                  </a:cubicBezTo>
                  <a:cubicBezTo>
                    <a:pt x="283" y="639"/>
                    <a:pt x="283" y="639"/>
                    <a:pt x="283" y="639"/>
                  </a:cubicBezTo>
                  <a:cubicBezTo>
                    <a:pt x="283" y="639"/>
                    <a:pt x="260" y="693"/>
                    <a:pt x="256" y="702"/>
                  </a:cubicBezTo>
                  <a:cubicBezTo>
                    <a:pt x="259" y="703"/>
                    <a:pt x="262" y="705"/>
                    <a:pt x="264" y="706"/>
                  </a:cubicBezTo>
                  <a:cubicBezTo>
                    <a:pt x="264" y="706"/>
                    <a:pt x="265" y="706"/>
                    <a:pt x="265" y="706"/>
                  </a:cubicBezTo>
                  <a:cubicBezTo>
                    <a:pt x="273" y="687"/>
                    <a:pt x="280" y="668"/>
                    <a:pt x="289" y="650"/>
                  </a:cubicBezTo>
                  <a:cubicBezTo>
                    <a:pt x="293" y="640"/>
                    <a:pt x="293" y="641"/>
                    <a:pt x="303" y="643"/>
                  </a:cubicBezTo>
                  <a:cubicBezTo>
                    <a:pt x="323" y="647"/>
                    <a:pt x="342" y="650"/>
                    <a:pt x="362" y="654"/>
                  </a:cubicBezTo>
                  <a:cubicBezTo>
                    <a:pt x="375" y="656"/>
                    <a:pt x="388" y="659"/>
                    <a:pt x="401" y="662"/>
                  </a:cubicBezTo>
                  <a:cubicBezTo>
                    <a:pt x="405" y="662"/>
                    <a:pt x="410" y="663"/>
                    <a:pt x="414" y="664"/>
                  </a:cubicBezTo>
                  <a:cubicBezTo>
                    <a:pt x="415" y="664"/>
                    <a:pt x="415" y="664"/>
                    <a:pt x="416" y="664"/>
                  </a:cubicBezTo>
                  <a:cubicBezTo>
                    <a:pt x="416" y="661"/>
                    <a:pt x="417" y="658"/>
                    <a:pt x="418" y="655"/>
                  </a:cubicBezTo>
                  <a:cubicBezTo>
                    <a:pt x="418" y="655"/>
                    <a:pt x="417" y="655"/>
                    <a:pt x="417" y="655"/>
                  </a:cubicBezTo>
                  <a:cubicBezTo>
                    <a:pt x="395" y="651"/>
                    <a:pt x="374" y="647"/>
                    <a:pt x="353" y="643"/>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14" name="Freeform 422">
              <a:extLst>
                <a:ext uri="{FF2B5EF4-FFF2-40B4-BE49-F238E27FC236}">
                  <a16:creationId xmlns:a16="http://schemas.microsoft.com/office/drawing/2014/main" id="{1AB8F171-A436-E8C9-887D-B7682A7D7103}"/>
                </a:ext>
              </a:extLst>
            </p:cNvPr>
            <p:cNvSpPr>
              <a:spLocks/>
            </p:cNvSpPr>
            <p:nvPr/>
          </p:nvSpPr>
          <p:spPr bwMode="auto">
            <a:xfrm>
              <a:off x="10234038" y="4369106"/>
              <a:ext cx="283933" cy="585862"/>
            </a:xfrm>
            <a:custGeom>
              <a:avLst/>
              <a:gdLst>
                <a:gd name="T0" fmla="*/ 67 w 71"/>
                <a:gd name="T1" fmla="*/ 137 h 146"/>
                <a:gd name="T2" fmla="*/ 42 w 71"/>
                <a:gd name="T3" fmla="*/ 78 h 146"/>
                <a:gd name="T4" fmla="*/ 15 w 71"/>
                <a:gd name="T5" fmla="*/ 13 h 146"/>
                <a:gd name="T6" fmla="*/ 10 w 71"/>
                <a:gd name="T7" fmla="*/ 1 h 146"/>
                <a:gd name="T8" fmla="*/ 9 w 71"/>
                <a:gd name="T9" fmla="*/ 0 h 146"/>
                <a:gd name="T10" fmla="*/ 0 w 71"/>
                <a:gd name="T11" fmla="*/ 4 h 146"/>
                <a:gd name="T12" fmla="*/ 3 w 71"/>
                <a:gd name="T13" fmla="*/ 8 h 146"/>
                <a:gd name="T14" fmla="*/ 33 w 71"/>
                <a:gd name="T15" fmla="*/ 80 h 146"/>
                <a:gd name="T16" fmla="*/ 57 w 71"/>
                <a:gd name="T17" fmla="*/ 138 h 146"/>
                <a:gd name="T18" fmla="*/ 60 w 71"/>
                <a:gd name="T19" fmla="*/ 145 h 146"/>
                <a:gd name="T20" fmla="*/ 60 w 71"/>
                <a:gd name="T21" fmla="*/ 146 h 146"/>
                <a:gd name="T22" fmla="*/ 71 w 71"/>
                <a:gd name="T23" fmla="*/ 142 h 146"/>
                <a:gd name="T24" fmla="*/ 67 w 71"/>
                <a:gd name="T25" fmla="*/ 13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146">
                  <a:moveTo>
                    <a:pt x="67" y="137"/>
                  </a:moveTo>
                  <a:cubicBezTo>
                    <a:pt x="59" y="117"/>
                    <a:pt x="51" y="98"/>
                    <a:pt x="42" y="78"/>
                  </a:cubicBezTo>
                  <a:cubicBezTo>
                    <a:pt x="33" y="56"/>
                    <a:pt x="24" y="34"/>
                    <a:pt x="15" y="13"/>
                  </a:cubicBezTo>
                  <a:cubicBezTo>
                    <a:pt x="13" y="9"/>
                    <a:pt x="11" y="5"/>
                    <a:pt x="10" y="1"/>
                  </a:cubicBezTo>
                  <a:cubicBezTo>
                    <a:pt x="10" y="1"/>
                    <a:pt x="10" y="1"/>
                    <a:pt x="9" y="0"/>
                  </a:cubicBezTo>
                  <a:cubicBezTo>
                    <a:pt x="7" y="2"/>
                    <a:pt x="4" y="3"/>
                    <a:pt x="0" y="4"/>
                  </a:cubicBezTo>
                  <a:cubicBezTo>
                    <a:pt x="1" y="5"/>
                    <a:pt x="2" y="6"/>
                    <a:pt x="3" y="8"/>
                  </a:cubicBezTo>
                  <a:cubicBezTo>
                    <a:pt x="12" y="32"/>
                    <a:pt x="23" y="56"/>
                    <a:pt x="33" y="80"/>
                  </a:cubicBezTo>
                  <a:cubicBezTo>
                    <a:pt x="41" y="99"/>
                    <a:pt x="49" y="118"/>
                    <a:pt x="57" y="138"/>
                  </a:cubicBezTo>
                  <a:cubicBezTo>
                    <a:pt x="58" y="140"/>
                    <a:pt x="60" y="142"/>
                    <a:pt x="60" y="145"/>
                  </a:cubicBezTo>
                  <a:cubicBezTo>
                    <a:pt x="60" y="145"/>
                    <a:pt x="60" y="146"/>
                    <a:pt x="60" y="146"/>
                  </a:cubicBezTo>
                  <a:cubicBezTo>
                    <a:pt x="63" y="144"/>
                    <a:pt x="67" y="143"/>
                    <a:pt x="71" y="142"/>
                  </a:cubicBezTo>
                  <a:cubicBezTo>
                    <a:pt x="69" y="141"/>
                    <a:pt x="68" y="139"/>
                    <a:pt x="67" y="137"/>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15" name="Freeform 423">
              <a:extLst>
                <a:ext uri="{FF2B5EF4-FFF2-40B4-BE49-F238E27FC236}">
                  <a16:creationId xmlns:a16="http://schemas.microsoft.com/office/drawing/2014/main" id="{AB924E50-E813-3600-9E22-D65C320886E9}"/>
                </a:ext>
              </a:extLst>
            </p:cNvPr>
            <p:cNvSpPr>
              <a:spLocks/>
            </p:cNvSpPr>
            <p:nvPr/>
          </p:nvSpPr>
          <p:spPr bwMode="auto">
            <a:xfrm>
              <a:off x="10342013" y="4185150"/>
              <a:ext cx="355916" cy="67984"/>
            </a:xfrm>
            <a:custGeom>
              <a:avLst/>
              <a:gdLst>
                <a:gd name="T0" fmla="*/ 1 w 89"/>
                <a:gd name="T1" fmla="*/ 7 h 17"/>
                <a:gd name="T2" fmla="*/ 0 w 89"/>
                <a:gd name="T3" fmla="*/ 7 h 17"/>
                <a:gd name="T4" fmla="*/ 0 w 89"/>
                <a:gd name="T5" fmla="*/ 15 h 17"/>
                <a:gd name="T6" fmla="*/ 0 w 89"/>
                <a:gd name="T7" fmla="*/ 17 h 17"/>
                <a:gd name="T8" fmla="*/ 8 w 89"/>
                <a:gd name="T9" fmla="*/ 16 h 17"/>
                <a:gd name="T10" fmla="*/ 71 w 89"/>
                <a:gd name="T11" fmla="*/ 11 h 17"/>
                <a:gd name="T12" fmla="*/ 89 w 89"/>
                <a:gd name="T13" fmla="*/ 9 h 17"/>
                <a:gd name="T14" fmla="*/ 88 w 89"/>
                <a:gd name="T15" fmla="*/ 2 h 17"/>
                <a:gd name="T16" fmla="*/ 88 w 89"/>
                <a:gd name="T17" fmla="*/ 0 h 17"/>
                <a:gd name="T18" fmla="*/ 83 w 89"/>
                <a:gd name="T19" fmla="*/ 0 h 17"/>
                <a:gd name="T20" fmla="*/ 1 w 89"/>
                <a:gd name="T21"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17">
                  <a:moveTo>
                    <a:pt x="1" y="7"/>
                  </a:moveTo>
                  <a:cubicBezTo>
                    <a:pt x="0" y="7"/>
                    <a:pt x="0" y="7"/>
                    <a:pt x="0" y="7"/>
                  </a:cubicBezTo>
                  <a:cubicBezTo>
                    <a:pt x="0" y="10"/>
                    <a:pt x="0" y="12"/>
                    <a:pt x="0" y="15"/>
                  </a:cubicBezTo>
                  <a:cubicBezTo>
                    <a:pt x="0" y="16"/>
                    <a:pt x="0" y="16"/>
                    <a:pt x="0" y="17"/>
                  </a:cubicBezTo>
                  <a:cubicBezTo>
                    <a:pt x="3" y="17"/>
                    <a:pt x="6" y="16"/>
                    <a:pt x="8" y="16"/>
                  </a:cubicBezTo>
                  <a:cubicBezTo>
                    <a:pt x="29" y="14"/>
                    <a:pt x="50" y="12"/>
                    <a:pt x="71" y="11"/>
                  </a:cubicBezTo>
                  <a:cubicBezTo>
                    <a:pt x="77" y="10"/>
                    <a:pt x="83" y="10"/>
                    <a:pt x="89" y="9"/>
                  </a:cubicBezTo>
                  <a:cubicBezTo>
                    <a:pt x="88" y="7"/>
                    <a:pt x="88" y="4"/>
                    <a:pt x="88" y="2"/>
                  </a:cubicBezTo>
                  <a:cubicBezTo>
                    <a:pt x="88" y="1"/>
                    <a:pt x="88" y="0"/>
                    <a:pt x="88" y="0"/>
                  </a:cubicBezTo>
                  <a:cubicBezTo>
                    <a:pt x="87" y="0"/>
                    <a:pt x="85" y="0"/>
                    <a:pt x="83" y="0"/>
                  </a:cubicBezTo>
                  <a:cubicBezTo>
                    <a:pt x="56" y="2"/>
                    <a:pt x="28" y="5"/>
                    <a:pt x="1" y="7"/>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16" name="Freeform 424">
              <a:extLst>
                <a:ext uri="{FF2B5EF4-FFF2-40B4-BE49-F238E27FC236}">
                  <a16:creationId xmlns:a16="http://schemas.microsoft.com/office/drawing/2014/main" id="{991ADFF9-7C0D-AE43-BDA3-5CD9A6F787F0}"/>
                </a:ext>
              </a:extLst>
            </p:cNvPr>
            <p:cNvSpPr>
              <a:spLocks/>
            </p:cNvSpPr>
            <p:nvPr/>
          </p:nvSpPr>
          <p:spPr bwMode="auto">
            <a:xfrm>
              <a:off x="8750389" y="4585055"/>
              <a:ext cx="521877" cy="99976"/>
            </a:xfrm>
            <a:custGeom>
              <a:avLst/>
              <a:gdLst>
                <a:gd name="T0" fmla="*/ 117 w 130"/>
                <a:gd name="T1" fmla="*/ 11 h 25"/>
                <a:gd name="T2" fmla="*/ 130 w 130"/>
                <a:gd name="T3" fmla="*/ 10 h 25"/>
                <a:gd name="T4" fmla="*/ 130 w 130"/>
                <a:gd name="T5" fmla="*/ 10 h 25"/>
                <a:gd name="T6" fmla="*/ 129 w 130"/>
                <a:gd name="T7" fmla="*/ 1 h 25"/>
                <a:gd name="T8" fmla="*/ 129 w 130"/>
                <a:gd name="T9" fmla="*/ 0 h 25"/>
                <a:gd name="T10" fmla="*/ 129 w 130"/>
                <a:gd name="T11" fmla="*/ 0 h 25"/>
                <a:gd name="T12" fmla="*/ 91 w 130"/>
                <a:gd name="T13" fmla="*/ 5 h 25"/>
                <a:gd name="T14" fmla="*/ 47 w 130"/>
                <a:gd name="T15" fmla="*/ 10 h 25"/>
                <a:gd name="T16" fmla="*/ 0 w 130"/>
                <a:gd name="T17" fmla="*/ 15 h 25"/>
                <a:gd name="T18" fmla="*/ 1 w 130"/>
                <a:gd name="T19" fmla="*/ 24 h 25"/>
                <a:gd name="T20" fmla="*/ 1 w 130"/>
                <a:gd name="T21" fmla="*/ 25 h 25"/>
                <a:gd name="T22" fmla="*/ 34 w 130"/>
                <a:gd name="T23" fmla="*/ 21 h 25"/>
                <a:gd name="T24" fmla="*/ 117 w 130"/>
                <a:gd name="T25" fmla="*/ 1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 h="25">
                  <a:moveTo>
                    <a:pt x="117" y="11"/>
                  </a:moveTo>
                  <a:cubicBezTo>
                    <a:pt x="121" y="11"/>
                    <a:pt x="125" y="10"/>
                    <a:pt x="130" y="10"/>
                  </a:cubicBezTo>
                  <a:cubicBezTo>
                    <a:pt x="130" y="10"/>
                    <a:pt x="130" y="10"/>
                    <a:pt x="130" y="10"/>
                  </a:cubicBezTo>
                  <a:cubicBezTo>
                    <a:pt x="129" y="7"/>
                    <a:pt x="129" y="4"/>
                    <a:pt x="129" y="1"/>
                  </a:cubicBezTo>
                  <a:cubicBezTo>
                    <a:pt x="129" y="0"/>
                    <a:pt x="129" y="0"/>
                    <a:pt x="129" y="0"/>
                  </a:cubicBezTo>
                  <a:cubicBezTo>
                    <a:pt x="129" y="0"/>
                    <a:pt x="129" y="0"/>
                    <a:pt x="129" y="0"/>
                  </a:cubicBezTo>
                  <a:cubicBezTo>
                    <a:pt x="116" y="2"/>
                    <a:pt x="104" y="3"/>
                    <a:pt x="91" y="5"/>
                  </a:cubicBezTo>
                  <a:cubicBezTo>
                    <a:pt x="76" y="7"/>
                    <a:pt x="61" y="8"/>
                    <a:pt x="47" y="10"/>
                  </a:cubicBezTo>
                  <a:cubicBezTo>
                    <a:pt x="31" y="12"/>
                    <a:pt x="15" y="14"/>
                    <a:pt x="0" y="15"/>
                  </a:cubicBezTo>
                  <a:cubicBezTo>
                    <a:pt x="1" y="18"/>
                    <a:pt x="1" y="21"/>
                    <a:pt x="1" y="24"/>
                  </a:cubicBezTo>
                  <a:cubicBezTo>
                    <a:pt x="1" y="24"/>
                    <a:pt x="1" y="25"/>
                    <a:pt x="1" y="25"/>
                  </a:cubicBezTo>
                  <a:cubicBezTo>
                    <a:pt x="12" y="24"/>
                    <a:pt x="23" y="23"/>
                    <a:pt x="34" y="21"/>
                  </a:cubicBezTo>
                  <a:cubicBezTo>
                    <a:pt x="62" y="18"/>
                    <a:pt x="89" y="14"/>
                    <a:pt x="117" y="11"/>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17" name="Freeform 425">
              <a:extLst>
                <a:ext uri="{FF2B5EF4-FFF2-40B4-BE49-F238E27FC236}">
                  <a16:creationId xmlns:a16="http://schemas.microsoft.com/office/drawing/2014/main" id="{9632183B-4DF1-A302-6170-B53CB63780FF}"/>
                </a:ext>
              </a:extLst>
            </p:cNvPr>
            <p:cNvSpPr>
              <a:spLocks/>
            </p:cNvSpPr>
            <p:nvPr/>
          </p:nvSpPr>
          <p:spPr bwMode="auto">
            <a:xfrm>
              <a:off x="8666409" y="3971201"/>
              <a:ext cx="367913" cy="597859"/>
            </a:xfrm>
            <a:custGeom>
              <a:avLst/>
              <a:gdLst>
                <a:gd name="T0" fmla="*/ 61 w 92"/>
                <a:gd name="T1" fmla="*/ 58 h 149"/>
                <a:gd name="T2" fmla="*/ 92 w 92"/>
                <a:gd name="T3" fmla="*/ 5 h 149"/>
                <a:gd name="T4" fmla="*/ 84 w 92"/>
                <a:gd name="T5" fmla="*/ 0 h 149"/>
                <a:gd name="T6" fmla="*/ 83 w 92"/>
                <a:gd name="T7" fmla="*/ 1 h 149"/>
                <a:gd name="T8" fmla="*/ 62 w 92"/>
                <a:gd name="T9" fmla="*/ 37 h 149"/>
                <a:gd name="T10" fmla="*/ 23 w 92"/>
                <a:gd name="T11" fmla="*/ 104 h 149"/>
                <a:gd name="T12" fmla="*/ 0 w 92"/>
                <a:gd name="T13" fmla="*/ 144 h 149"/>
                <a:gd name="T14" fmla="*/ 8 w 92"/>
                <a:gd name="T15" fmla="*/ 149 h 149"/>
                <a:gd name="T16" fmla="*/ 30 w 92"/>
                <a:gd name="T17" fmla="*/ 112 h 149"/>
                <a:gd name="T18" fmla="*/ 61 w 92"/>
                <a:gd name="T19" fmla="*/ 5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149">
                  <a:moveTo>
                    <a:pt x="61" y="58"/>
                  </a:moveTo>
                  <a:cubicBezTo>
                    <a:pt x="71" y="40"/>
                    <a:pt x="82" y="22"/>
                    <a:pt x="92" y="5"/>
                  </a:cubicBezTo>
                  <a:cubicBezTo>
                    <a:pt x="89" y="4"/>
                    <a:pt x="86" y="2"/>
                    <a:pt x="84" y="0"/>
                  </a:cubicBezTo>
                  <a:cubicBezTo>
                    <a:pt x="84" y="0"/>
                    <a:pt x="84" y="0"/>
                    <a:pt x="83" y="1"/>
                  </a:cubicBezTo>
                  <a:cubicBezTo>
                    <a:pt x="76" y="13"/>
                    <a:pt x="69" y="25"/>
                    <a:pt x="62" y="37"/>
                  </a:cubicBezTo>
                  <a:cubicBezTo>
                    <a:pt x="49" y="59"/>
                    <a:pt x="36" y="82"/>
                    <a:pt x="23" y="104"/>
                  </a:cubicBezTo>
                  <a:cubicBezTo>
                    <a:pt x="15" y="117"/>
                    <a:pt x="8" y="131"/>
                    <a:pt x="0" y="144"/>
                  </a:cubicBezTo>
                  <a:cubicBezTo>
                    <a:pt x="3" y="145"/>
                    <a:pt x="6" y="147"/>
                    <a:pt x="8" y="149"/>
                  </a:cubicBezTo>
                  <a:cubicBezTo>
                    <a:pt x="15" y="137"/>
                    <a:pt x="22" y="124"/>
                    <a:pt x="30" y="112"/>
                  </a:cubicBezTo>
                  <a:cubicBezTo>
                    <a:pt x="40" y="94"/>
                    <a:pt x="50" y="76"/>
                    <a:pt x="61" y="58"/>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18" name="Freeform 426">
              <a:extLst>
                <a:ext uri="{FF2B5EF4-FFF2-40B4-BE49-F238E27FC236}">
                  <a16:creationId xmlns:a16="http://schemas.microsoft.com/office/drawing/2014/main" id="{818D9030-8B83-4F57-BC81-9D95A0F8176C}"/>
                </a:ext>
              </a:extLst>
            </p:cNvPr>
            <p:cNvSpPr>
              <a:spLocks/>
            </p:cNvSpPr>
            <p:nvPr/>
          </p:nvSpPr>
          <p:spPr bwMode="auto">
            <a:xfrm>
              <a:off x="10971863" y="3117402"/>
              <a:ext cx="255939" cy="521877"/>
            </a:xfrm>
            <a:custGeom>
              <a:avLst/>
              <a:gdLst>
                <a:gd name="T0" fmla="*/ 2 w 64"/>
                <a:gd name="T1" fmla="*/ 6 h 130"/>
                <a:gd name="T2" fmla="*/ 48 w 64"/>
                <a:gd name="T3" fmla="*/ 112 h 130"/>
                <a:gd name="T4" fmla="*/ 55 w 64"/>
                <a:gd name="T5" fmla="*/ 129 h 130"/>
                <a:gd name="T6" fmla="*/ 55 w 64"/>
                <a:gd name="T7" fmla="*/ 130 h 130"/>
                <a:gd name="T8" fmla="*/ 64 w 64"/>
                <a:gd name="T9" fmla="*/ 127 h 130"/>
                <a:gd name="T10" fmla="*/ 59 w 64"/>
                <a:gd name="T11" fmla="*/ 115 h 130"/>
                <a:gd name="T12" fmla="*/ 28 w 64"/>
                <a:gd name="T13" fmla="*/ 44 h 130"/>
                <a:gd name="T14" fmla="*/ 10 w 64"/>
                <a:gd name="T15" fmla="*/ 1 h 130"/>
                <a:gd name="T16" fmla="*/ 9 w 64"/>
                <a:gd name="T17" fmla="*/ 0 h 130"/>
                <a:gd name="T18" fmla="*/ 0 w 64"/>
                <a:gd name="T19" fmla="*/ 4 h 130"/>
                <a:gd name="T20" fmla="*/ 2 w 64"/>
                <a:gd name="T21" fmla="*/ 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30">
                  <a:moveTo>
                    <a:pt x="2" y="6"/>
                  </a:moveTo>
                  <a:cubicBezTo>
                    <a:pt x="17" y="42"/>
                    <a:pt x="32" y="77"/>
                    <a:pt x="48" y="112"/>
                  </a:cubicBezTo>
                  <a:cubicBezTo>
                    <a:pt x="50" y="118"/>
                    <a:pt x="53" y="123"/>
                    <a:pt x="55" y="129"/>
                  </a:cubicBezTo>
                  <a:cubicBezTo>
                    <a:pt x="55" y="129"/>
                    <a:pt x="55" y="130"/>
                    <a:pt x="55" y="130"/>
                  </a:cubicBezTo>
                  <a:cubicBezTo>
                    <a:pt x="58" y="129"/>
                    <a:pt x="61" y="128"/>
                    <a:pt x="64" y="127"/>
                  </a:cubicBezTo>
                  <a:cubicBezTo>
                    <a:pt x="62" y="123"/>
                    <a:pt x="61" y="119"/>
                    <a:pt x="59" y="115"/>
                  </a:cubicBezTo>
                  <a:cubicBezTo>
                    <a:pt x="49" y="91"/>
                    <a:pt x="38" y="67"/>
                    <a:pt x="28" y="44"/>
                  </a:cubicBezTo>
                  <a:cubicBezTo>
                    <a:pt x="22" y="30"/>
                    <a:pt x="16" y="15"/>
                    <a:pt x="10" y="1"/>
                  </a:cubicBezTo>
                  <a:cubicBezTo>
                    <a:pt x="10" y="1"/>
                    <a:pt x="9" y="0"/>
                    <a:pt x="9" y="0"/>
                  </a:cubicBezTo>
                  <a:cubicBezTo>
                    <a:pt x="6" y="2"/>
                    <a:pt x="4" y="3"/>
                    <a:pt x="0" y="4"/>
                  </a:cubicBezTo>
                  <a:cubicBezTo>
                    <a:pt x="1" y="4"/>
                    <a:pt x="1" y="5"/>
                    <a:pt x="2" y="6"/>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19" name="Freeform 427">
              <a:extLst>
                <a:ext uri="{FF2B5EF4-FFF2-40B4-BE49-F238E27FC236}">
                  <a16:creationId xmlns:a16="http://schemas.microsoft.com/office/drawing/2014/main" id="{40C01745-15D5-5706-C039-F9A1089B0E67}"/>
                </a:ext>
              </a:extLst>
            </p:cNvPr>
            <p:cNvSpPr>
              <a:spLocks/>
            </p:cNvSpPr>
            <p:nvPr/>
          </p:nvSpPr>
          <p:spPr bwMode="auto">
            <a:xfrm>
              <a:off x="8746390" y="1761723"/>
              <a:ext cx="873794" cy="111974"/>
            </a:xfrm>
            <a:custGeom>
              <a:avLst/>
              <a:gdLst>
                <a:gd name="T0" fmla="*/ 0 w 218"/>
                <a:gd name="T1" fmla="*/ 10 h 28"/>
                <a:gd name="T2" fmla="*/ 217 w 218"/>
                <a:gd name="T3" fmla="*/ 28 h 28"/>
                <a:gd name="T4" fmla="*/ 217 w 218"/>
                <a:gd name="T5" fmla="*/ 26 h 28"/>
                <a:gd name="T6" fmla="*/ 218 w 218"/>
                <a:gd name="T7" fmla="*/ 18 h 28"/>
                <a:gd name="T8" fmla="*/ 215 w 218"/>
                <a:gd name="T9" fmla="*/ 18 h 28"/>
                <a:gd name="T10" fmla="*/ 156 w 218"/>
                <a:gd name="T11" fmla="*/ 13 h 28"/>
                <a:gd name="T12" fmla="*/ 98 w 218"/>
                <a:gd name="T13" fmla="*/ 9 h 28"/>
                <a:gd name="T14" fmla="*/ 5 w 218"/>
                <a:gd name="T15" fmla="*/ 1 h 28"/>
                <a:gd name="T16" fmla="*/ 1 w 218"/>
                <a:gd name="T17" fmla="*/ 0 h 28"/>
                <a:gd name="T18" fmla="*/ 1 w 218"/>
                <a:gd name="T19" fmla="*/ 3 h 28"/>
                <a:gd name="T20" fmla="*/ 0 w 218"/>
                <a:gd name="T21"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8" h="28">
                  <a:moveTo>
                    <a:pt x="0" y="10"/>
                  </a:moveTo>
                  <a:cubicBezTo>
                    <a:pt x="72" y="16"/>
                    <a:pt x="145" y="22"/>
                    <a:pt x="217" y="28"/>
                  </a:cubicBezTo>
                  <a:cubicBezTo>
                    <a:pt x="217" y="27"/>
                    <a:pt x="217" y="27"/>
                    <a:pt x="217" y="26"/>
                  </a:cubicBezTo>
                  <a:cubicBezTo>
                    <a:pt x="217" y="23"/>
                    <a:pt x="217" y="20"/>
                    <a:pt x="218" y="18"/>
                  </a:cubicBezTo>
                  <a:cubicBezTo>
                    <a:pt x="217" y="18"/>
                    <a:pt x="216" y="18"/>
                    <a:pt x="215" y="18"/>
                  </a:cubicBezTo>
                  <a:cubicBezTo>
                    <a:pt x="195" y="16"/>
                    <a:pt x="175" y="15"/>
                    <a:pt x="156" y="13"/>
                  </a:cubicBezTo>
                  <a:cubicBezTo>
                    <a:pt x="136" y="12"/>
                    <a:pt x="117" y="10"/>
                    <a:pt x="98" y="9"/>
                  </a:cubicBezTo>
                  <a:cubicBezTo>
                    <a:pt x="67" y="6"/>
                    <a:pt x="36" y="3"/>
                    <a:pt x="5" y="1"/>
                  </a:cubicBezTo>
                  <a:cubicBezTo>
                    <a:pt x="3" y="1"/>
                    <a:pt x="2" y="0"/>
                    <a:pt x="1" y="0"/>
                  </a:cubicBezTo>
                  <a:cubicBezTo>
                    <a:pt x="1" y="1"/>
                    <a:pt x="1" y="2"/>
                    <a:pt x="1" y="3"/>
                  </a:cubicBezTo>
                  <a:cubicBezTo>
                    <a:pt x="1" y="5"/>
                    <a:pt x="1" y="8"/>
                    <a:pt x="0" y="10"/>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20" name="Freeform 428">
              <a:extLst>
                <a:ext uri="{FF2B5EF4-FFF2-40B4-BE49-F238E27FC236}">
                  <a16:creationId xmlns:a16="http://schemas.microsoft.com/office/drawing/2014/main" id="{1D22AF47-8B0D-4F5C-393C-8ADCE577E452}"/>
                </a:ext>
              </a:extLst>
            </p:cNvPr>
            <p:cNvSpPr>
              <a:spLocks/>
            </p:cNvSpPr>
            <p:nvPr/>
          </p:nvSpPr>
          <p:spPr bwMode="auto">
            <a:xfrm>
              <a:off x="9868124" y="1925684"/>
              <a:ext cx="477888" cy="317925"/>
            </a:xfrm>
            <a:custGeom>
              <a:avLst/>
              <a:gdLst>
                <a:gd name="T0" fmla="*/ 1 w 119"/>
                <a:gd name="T1" fmla="*/ 9 h 79"/>
                <a:gd name="T2" fmla="*/ 62 w 119"/>
                <a:gd name="T3" fmla="*/ 48 h 79"/>
                <a:gd name="T4" fmla="*/ 111 w 119"/>
                <a:gd name="T5" fmla="*/ 78 h 79"/>
                <a:gd name="T6" fmla="*/ 113 w 119"/>
                <a:gd name="T7" fmla="*/ 79 h 79"/>
                <a:gd name="T8" fmla="*/ 119 w 119"/>
                <a:gd name="T9" fmla="*/ 71 h 79"/>
                <a:gd name="T10" fmla="*/ 110 w 119"/>
                <a:gd name="T11" fmla="*/ 67 h 79"/>
                <a:gd name="T12" fmla="*/ 6 w 119"/>
                <a:gd name="T13" fmla="*/ 1 h 79"/>
                <a:gd name="T14" fmla="*/ 5 w 119"/>
                <a:gd name="T15" fmla="*/ 0 h 79"/>
                <a:gd name="T16" fmla="*/ 0 w 119"/>
                <a:gd name="T17" fmla="*/ 8 h 79"/>
                <a:gd name="T18" fmla="*/ 1 w 119"/>
                <a:gd name="T19" fmla="*/ 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79">
                  <a:moveTo>
                    <a:pt x="1" y="9"/>
                  </a:moveTo>
                  <a:cubicBezTo>
                    <a:pt x="21" y="22"/>
                    <a:pt x="42" y="35"/>
                    <a:pt x="62" y="48"/>
                  </a:cubicBezTo>
                  <a:cubicBezTo>
                    <a:pt x="78" y="58"/>
                    <a:pt x="94" y="68"/>
                    <a:pt x="111" y="78"/>
                  </a:cubicBezTo>
                  <a:cubicBezTo>
                    <a:pt x="111" y="78"/>
                    <a:pt x="112" y="79"/>
                    <a:pt x="113" y="79"/>
                  </a:cubicBezTo>
                  <a:cubicBezTo>
                    <a:pt x="114" y="76"/>
                    <a:pt x="116" y="73"/>
                    <a:pt x="119" y="71"/>
                  </a:cubicBezTo>
                  <a:cubicBezTo>
                    <a:pt x="116" y="70"/>
                    <a:pt x="113" y="69"/>
                    <a:pt x="110" y="67"/>
                  </a:cubicBezTo>
                  <a:cubicBezTo>
                    <a:pt x="75" y="44"/>
                    <a:pt x="40" y="23"/>
                    <a:pt x="6" y="1"/>
                  </a:cubicBezTo>
                  <a:cubicBezTo>
                    <a:pt x="5" y="1"/>
                    <a:pt x="5" y="1"/>
                    <a:pt x="5" y="0"/>
                  </a:cubicBezTo>
                  <a:cubicBezTo>
                    <a:pt x="3" y="3"/>
                    <a:pt x="2" y="6"/>
                    <a:pt x="0" y="8"/>
                  </a:cubicBezTo>
                  <a:cubicBezTo>
                    <a:pt x="0" y="8"/>
                    <a:pt x="0" y="9"/>
                    <a:pt x="1" y="9"/>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21" name="Freeform 429">
              <a:extLst>
                <a:ext uri="{FF2B5EF4-FFF2-40B4-BE49-F238E27FC236}">
                  <a16:creationId xmlns:a16="http://schemas.microsoft.com/office/drawing/2014/main" id="{5409478B-2EDC-DD23-A5D0-C8034996C640}"/>
                </a:ext>
              </a:extLst>
            </p:cNvPr>
            <p:cNvSpPr>
              <a:spLocks/>
            </p:cNvSpPr>
            <p:nvPr/>
          </p:nvSpPr>
          <p:spPr bwMode="auto">
            <a:xfrm>
              <a:off x="10246035" y="3699265"/>
              <a:ext cx="495883" cy="417902"/>
            </a:xfrm>
            <a:custGeom>
              <a:avLst/>
              <a:gdLst>
                <a:gd name="T0" fmla="*/ 8 w 124"/>
                <a:gd name="T1" fmla="*/ 1 h 104"/>
                <a:gd name="T2" fmla="*/ 7 w 124"/>
                <a:gd name="T3" fmla="*/ 0 h 104"/>
                <a:gd name="T4" fmla="*/ 0 w 124"/>
                <a:gd name="T5" fmla="*/ 7 h 104"/>
                <a:gd name="T6" fmla="*/ 22 w 124"/>
                <a:gd name="T7" fmla="*/ 25 h 104"/>
                <a:gd name="T8" fmla="*/ 116 w 124"/>
                <a:gd name="T9" fmla="*/ 102 h 104"/>
                <a:gd name="T10" fmla="*/ 118 w 124"/>
                <a:gd name="T11" fmla="*/ 104 h 104"/>
                <a:gd name="T12" fmla="*/ 124 w 124"/>
                <a:gd name="T13" fmla="*/ 96 h 104"/>
                <a:gd name="T14" fmla="*/ 123 w 124"/>
                <a:gd name="T15" fmla="*/ 96 h 104"/>
                <a:gd name="T16" fmla="*/ 8 w 124"/>
                <a:gd name="T17"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4" h="104">
                  <a:moveTo>
                    <a:pt x="8" y="1"/>
                  </a:moveTo>
                  <a:cubicBezTo>
                    <a:pt x="7" y="1"/>
                    <a:pt x="7" y="0"/>
                    <a:pt x="7" y="0"/>
                  </a:cubicBezTo>
                  <a:cubicBezTo>
                    <a:pt x="5" y="3"/>
                    <a:pt x="3" y="5"/>
                    <a:pt x="0" y="7"/>
                  </a:cubicBezTo>
                  <a:cubicBezTo>
                    <a:pt x="8" y="13"/>
                    <a:pt x="15" y="19"/>
                    <a:pt x="22" y="25"/>
                  </a:cubicBezTo>
                  <a:cubicBezTo>
                    <a:pt x="54" y="51"/>
                    <a:pt x="85" y="76"/>
                    <a:pt x="116" y="102"/>
                  </a:cubicBezTo>
                  <a:cubicBezTo>
                    <a:pt x="117" y="103"/>
                    <a:pt x="117" y="103"/>
                    <a:pt x="118" y="104"/>
                  </a:cubicBezTo>
                  <a:cubicBezTo>
                    <a:pt x="119" y="101"/>
                    <a:pt x="121" y="98"/>
                    <a:pt x="124" y="96"/>
                  </a:cubicBezTo>
                  <a:cubicBezTo>
                    <a:pt x="124" y="96"/>
                    <a:pt x="123" y="96"/>
                    <a:pt x="123" y="96"/>
                  </a:cubicBezTo>
                  <a:cubicBezTo>
                    <a:pt x="85" y="64"/>
                    <a:pt x="46" y="32"/>
                    <a:pt x="8" y="1"/>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22" name="Freeform 430">
              <a:extLst>
                <a:ext uri="{FF2B5EF4-FFF2-40B4-BE49-F238E27FC236}">
                  <a16:creationId xmlns:a16="http://schemas.microsoft.com/office/drawing/2014/main" id="{463623B1-64BE-BB93-7205-8AF1BF40E065}"/>
                </a:ext>
              </a:extLst>
            </p:cNvPr>
            <p:cNvSpPr>
              <a:spLocks/>
            </p:cNvSpPr>
            <p:nvPr/>
          </p:nvSpPr>
          <p:spPr bwMode="auto">
            <a:xfrm>
              <a:off x="7768620" y="3667273"/>
              <a:ext cx="1205716" cy="973770"/>
            </a:xfrm>
            <a:custGeom>
              <a:avLst/>
              <a:gdLst>
                <a:gd name="T0" fmla="*/ 105 w 301"/>
                <a:gd name="T1" fmla="*/ 179 h 243"/>
                <a:gd name="T2" fmla="*/ 108 w 301"/>
                <a:gd name="T3" fmla="*/ 174 h 243"/>
                <a:gd name="T4" fmla="*/ 244 w 301"/>
                <a:gd name="T5" fmla="*/ 99 h 243"/>
                <a:gd name="T6" fmla="*/ 301 w 301"/>
                <a:gd name="T7" fmla="*/ 69 h 243"/>
                <a:gd name="T8" fmla="*/ 296 w 301"/>
                <a:gd name="T9" fmla="*/ 60 h 243"/>
                <a:gd name="T10" fmla="*/ 296 w 301"/>
                <a:gd name="T11" fmla="*/ 61 h 243"/>
                <a:gd name="T12" fmla="*/ 252 w 301"/>
                <a:gd name="T13" fmla="*/ 84 h 243"/>
                <a:gd name="T14" fmla="*/ 186 w 301"/>
                <a:gd name="T15" fmla="*/ 120 h 243"/>
                <a:gd name="T16" fmla="*/ 115 w 301"/>
                <a:gd name="T17" fmla="*/ 159 h 243"/>
                <a:gd name="T18" fmla="*/ 103 w 301"/>
                <a:gd name="T19" fmla="*/ 165 h 243"/>
                <a:gd name="T20" fmla="*/ 93 w 301"/>
                <a:gd name="T21" fmla="*/ 87 h 243"/>
                <a:gd name="T22" fmla="*/ 83 w 301"/>
                <a:gd name="T23" fmla="*/ 15 h 243"/>
                <a:gd name="T24" fmla="*/ 82 w 301"/>
                <a:gd name="T25" fmla="*/ 1 h 243"/>
                <a:gd name="T26" fmla="*/ 82 w 301"/>
                <a:gd name="T27" fmla="*/ 0 h 243"/>
                <a:gd name="T28" fmla="*/ 72 w 301"/>
                <a:gd name="T29" fmla="*/ 2 h 243"/>
                <a:gd name="T30" fmla="*/ 72 w 301"/>
                <a:gd name="T31" fmla="*/ 3 h 243"/>
                <a:gd name="T32" fmla="*/ 78 w 301"/>
                <a:gd name="T33" fmla="*/ 50 h 243"/>
                <a:gd name="T34" fmla="*/ 88 w 301"/>
                <a:gd name="T35" fmla="*/ 123 h 243"/>
                <a:gd name="T36" fmla="*/ 94 w 301"/>
                <a:gd name="T37" fmla="*/ 170 h 243"/>
                <a:gd name="T38" fmla="*/ 0 w 301"/>
                <a:gd name="T39" fmla="*/ 221 h 243"/>
                <a:gd name="T40" fmla="*/ 0 w 301"/>
                <a:gd name="T41" fmla="*/ 221 h 243"/>
                <a:gd name="T42" fmla="*/ 5 w 301"/>
                <a:gd name="T43" fmla="*/ 230 h 243"/>
                <a:gd name="T44" fmla="*/ 96 w 301"/>
                <a:gd name="T45" fmla="*/ 181 h 243"/>
                <a:gd name="T46" fmla="*/ 104 w 301"/>
                <a:gd name="T47" fmla="*/ 243 h 243"/>
                <a:gd name="T48" fmla="*/ 113 w 301"/>
                <a:gd name="T49" fmla="*/ 241 h 243"/>
                <a:gd name="T50" fmla="*/ 113 w 301"/>
                <a:gd name="T51" fmla="*/ 240 h 243"/>
                <a:gd name="T52" fmla="*/ 105 w 301"/>
                <a:gd name="T53" fmla="*/ 179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1" h="243">
                  <a:moveTo>
                    <a:pt x="105" y="179"/>
                  </a:moveTo>
                  <a:cubicBezTo>
                    <a:pt x="105" y="177"/>
                    <a:pt x="106" y="175"/>
                    <a:pt x="108" y="174"/>
                  </a:cubicBezTo>
                  <a:cubicBezTo>
                    <a:pt x="153" y="149"/>
                    <a:pt x="199" y="124"/>
                    <a:pt x="244" y="99"/>
                  </a:cubicBezTo>
                  <a:cubicBezTo>
                    <a:pt x="263" y="89"/>
                    <a:pt x="282" y="79"/>
                    <a:pt x="301" y="69"/>
                  </a:cubicBezTo>
                  <a:cubicBezTo>
                    <a:pt x="299" y="66"/>
                    <a:pt x="297" y="63"/>
                    <a:pt x="296" y="60"/>
                  </a:cubicBezTo>
                  <a:cubicBezTo>
                    <a:pt x="296" y="60"/>
                    <a:pt x="296" y="61"/>
                    <a:pt x="296" y="61"/>
                  </a:cubicBezTo>
                  <a:cubicBezTo>
                    <a:pt x="281" y="68"/>
                    <a:pt x="267" y="76"/>
                    <a:pt x="252" y="84"/>
                  </a:cubicBezTo>
                  <a:cubicBezTo>
                    <a:pt x="230" y="96"/>
                    <a:pt x="208" y="108"/>
                    <a:pt x="186" y="120"/>
                  </a:cubicBezTo>
                  <a:cubicBezTo>
                    <a:pt x="162" y="133"/>
                    <a:pt x="138" y="146"/>
                    <a:pt x="115" y="159"/>
                  </a:cubicBezTo>
                  <a:cubicBezTo>
                    <a:pt x="111" y="161"/>
                    <a:pt x="107" y="163"/>
                    <a:pt x="103" y="165"/>
                  </a:cubicBezTo>
                  <a:cubicBezTo>
                    <a:pt x="100" y="139"/>
                    <a:pt x="97" y="113"/>
                    <a:pt x="93" y="87"/>
                  </a:cubicBezTo>
                  <a:cubicBezTo>
                    <a:pt x="90" y="63"/>
                    <a:pt x="87" y="39"/>
                    <a:pt x="83" y="15"/>
                  </a:cubicBezTo>
                  <a:cubicBezTo>
                    <a:pt x="83" y="10"/>
                    <a:pt x="82" y="6"/>
                    <a:pt x="82" y="1"/>
                  </a:cubicBezTo>
                  <a:cubicBezTo>
                    <a:pt x="82" y="1"/>
                    <a:pt x="82" y="1"/>
                    <a:pt x="82" y="0"/>
                  </a:cubicBezTo>
                  <a:cubicBezTo>
                    <a:pt x="79" y="1"/>
                    <a:pt x="75" y="2"/>
                    <a:pt x="72" y="2"/>
                  </a:cubicBezTo>
                  <a:cubicBezTo>
                    <a:pt x="72" y="2"/>
                    <a:pt x="72" y="3"/>
                    <a:pt x="72" y="3"/>
                  </a:cubicBezTo>
                  <a:cubicBezTo>
                    <a:pt x="74" y="19"/>
                    <a:pt x="76" y="34"/>
                    <a:pt x="78" y="50"/>
                  </a:cubicBezTo>
                  <a:cubicBezTo>
                    <a:pt x="82" y="74"/>
                    <a:pt x="85" y="99"/>
                    <a:pt x="88" y="123"/>
                  </a:cubicBezTo>
                  <a:cubicBezTo>
                    <a:pt x="90" y="139"/>
                    <a:pt x="92" y="154"/>
                    <a:pt x="94" y="170"/>
                  </a:cubicBezTo>
                  <a:cubicBezTo>
                    <a:pt x="63" y="187"/>
                    <a:pt x="32" y="204"/>
                    <a:pt x="0" y="221"/>
                  </a:cubicBezTo>
                  <a:cubicBezTo>
                    <a:pt x="0" y="221"/>
                    <a:pt x="0" y="221"/>
                    <a:pt x="0" y="221"/>
                  </a:cubicBezTo>
                  <a:cubicBezTo>
                    <a:pt x="2" y="224"/>
                    <a:pt x="3" y="227"/>
                    <a:pt x="5" y="230"/>
                  </a:cubicBezTo>
                  <a:cubicBezTo>
                    <a:pt x="35" y="214"/>
                    <a:pt x="65" y="197"/>
                    <a:pt x="96" y="181"/>
                  </a:cubicBezTo>
                  <a:cubicBezTo>
                    <a:pt x="98" y="202"/>
                    <a:pt x="101" y="222"/>
                    <a:pt x="104" y="243"/>
                  </a:cubicBezTo>
                  <a:cubicBezTo>
                    <a:pt x="107" y="242"/>
                    <a:pt x="110" y="241"/>
                    <a:pt x="113" y="241"/>
                  </a:cubicBezTo>
                  <a:cubicBezTo>
                    <a:pt x="113" y="241"/>
                    <a:pt x="113" y="241"/>
                    <a:pt x="113" y="240"/>
                  </a:cubicBezTo>
                  <a:cubicBezTo>
                    <a:pt x="110" y="220"/>
                    <a:pt x="108" y="199"/>
                    <a:pt x="105" y="179"/>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23" name="Freeform 431">
              <a:extLst>
                <a:ext uri="{FF2B5EF4-FFF2-40B4-BE49-F238E27FC236}">
                  <a16:creationId xmlns:a16="http://schemas.microsoft.com/office/drawing/2014/main" id="{8BA5A7D9-8E77-1FCE-65B6-073C7BC11384}"/>
                </a:ext>
              </a:extLst>
            </p:cNvPr>
            <p:cNvSpPr>
              <a:spLocks/>
            </p:cNvSpPr>
            <p:nvPr/>
          </p:nvSpPr>
          <p:spPr bwMode="auto">
            <a:xfrm>
              <a:off x="10290025" y="3133398"/>
              <a:ext cx="837803" cy="919782"/>
            </a:xfrm>
            <a:custGeom>
              <a:avLst/>
              <a:gdLst>
                <a:gd name="T0" fmla="*/ 156 w 209"/>
                <a:gd name="T1" fmla="*/ 141 h 229"/>
                <a:gd name="T2" fmla="*/ 152 w 209"/>
                <a:gd name="T3" fmla="*/ 136 h 229"/>
                <a:gd name="T4" fmla="*/ 159 w 209"/>
                <a:gd name="T5" fmla="*/ 50 h 229"/>
                <a:gd name="T6" fmla="*/ 163 w 209"/>
                <a:gd name="T7" fmla="*/ 1 h 229"/>
                <a:gd name="T8" fmla="*/ 160 w 209"/>
                <a:gd name="T9" fmla="*/ 1 h 229"/>
                <a:gd name="T10" fmla="*/ 153 w 209"/>
                <a:gd name="T11" fmla="*/ 0 h 229"/>
                <a:gd name="T12" fmla="*/ 142 w 209"/>
                <a:gd name="T13" fmla="*/ 139 h 229"/>
                <a:gd name="T14" fmla="*/ 2 w 209"/>
                <a:gd name="T15" fmla="*/ 122 h 229"/>
                <a:gd name="T16" fmla="*/ 0 w 209"/>
                <a:gd name="T17" fmla="*/ 131 h 229"/>
                <a:gd name="T18" fmla="*/ 26 w 209"/>
                <a:gd name="T19" fmla="*/ 134 h 229"/>
                <a:gd name="T20" fmla="*/ 69 w 209"/>
                <a:gd name="T21" fmla="*/ 140 h 229"/>
                <a:gd name="T22" fmla="*/ 105 w 209"/>
                <a:gd name="T23" fmla="*/ 144 h 229"/>
                <a:gd name="T24" fmla="*/ 138 w 209"/>
                <a:gd name="T25" fmla="*/ 148 h 229"/>
                <a:gd name="T26" fmla="*/ 142 w 209"/>
                <a:gd name="T27" fmla="*/ 152 h 229"/>
                <a:gd name="T28" fmla="*/ 136 w 209"/>
                <a:gd name="T29" fmla="*/ 216 h 229"/>
                <a:gd name="T30" fmla="*/ 136 w 209"/>
                <a:gd name="T31" fmla="*/ 226 h 229"/>
                <a:gd name="T32" fmla="*/ 135 w 209"/>
                <a:gd name="T33" fmla="*/ 228 h 229"/>
                <a:gd name="T34" fmla="*/ 137 w 209"/>
                <a:gd name="T35" fmla="*/ 228 h 229"/>
                <a:gd name="T36" fmla="*/ 145 w 209"/>
                <a:gd name="T37" fmla="*/ 229 h 229"/>
                <a:gd name="T38" fmla="*/ 151 w 209"/>
                <a:gd name="T39" fmla="*/ 150 h 229"/>
                <a:gd name="T40" fmla="*/ 200 w 209"/>
                <a:gd name="T41" fmla="*/ 156 h 229"/>
                <a:gd name="T42" fmla="*/ 207 w 209"/>
                <a:gd name="T43" fmla="*/ 157 h 229"/>
                <a:gd name="T44" fmla="*/ 209 w 209"/>
                <a:gd name="T45" fmla="*/ 148 h 229"/>
                <a:gd name="T46" fmla="*/ 208 w 209"/>
                <a:gd name="T47" fmla="*/ 148 h 229"/>
                <a:gd name="T48" fmla="*/ 156 w 209"/>
                <a:gd name="T49" fmla="*/ 14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9" h="229">
                  <a:moveTo>
                    <a:pt x="156" y="141"/>
                  </a:moveTo>
                  <a:cubicBezTo>
                    <a:pt x="152" y="141"/>
                    <a:pt x="152" y="139"/>
                    <a:pt x="152" y="136"/>
                  </a:cubicBezTo>
                  <a:cubicBezTo>
                    <a:pt x="154" y="107"/>
                    <a:pt x="157" y="78"/>
                    <a:pt x="159" y="50"/>
                  </a:cubicBezTo>
                  <a:cubicBezTo>
                    <a:pt x="160" y="33"/>
                    <a:pt x="162" y="17"/>
                    <a:pt x="163" y="1"/>
                  </a:cubicBezTo>
                  <a:cubicBezTo>
                    <a:pt x="162" y="1"/>
                    <a:pt x="161" y="1"/>
                    <a:pt x="160" y="1"/>
                  </a:cubicBezTo>
                  <a:cubicBezTo>
                    <a:pt x="158" y="1"/>
                    <a:pt x="156" y="1"/>
                    <a:pt x="153" y="0"/>
                  </a:cubicBezTo>
                  <a:cubicBezTo>
                    <a:pt x="150" y="46"/>
                    <a:pt x="146" y="92"/>
                    <a:pt x="142" y="139"/>
                  </a:cubicBezTo>
                  <a:cubicBezTo>
                    <a:pt x="95" y="134"/>
                    <a:pt x="48" y="128"/>
                    <a:pt x="2" y="122"/>
                  </a:cubicBezTo>
                  <a:cubicBezTo>
                    <a:pt x="2" y="125"/>
                    <a:pt x="1" y="128"/>
                    <a:pt x="0" y="131"/>
                  </a:cubicBezTo>
                  <a:cubicBezTo>
                    <a:pt x="9" y="132"/>
                    <a:pt x="18" y="133"/>
                    <a:pt x="26" y="134"/>
                  </a:cubicBezTo>
                  <a:cubicBezTo>
                    <a:pt x="41" y="136"/>
                    <a:pt x="55" y="138"/>
                    <a:pt x="69" y="140"/>
                  </a:cubicBezTo>
                  <a:cubicBezTo>
                    <a:pt x="81" y="141"/>
                    <a:pt x="93" y="143"/>
                    <a:pt x="105" y="144"/>
                  </a:cubicBezTo>
                  <a:cubicBezTo>
                    <a:pt x="116" y="146"/>
                    <a:pt x="127" y="147"/>
                    <a:pt x="138" y="148"/>
                  </a:cubicBezTo>
                  <a:cubicBezTo>
                    <a:pt x="141" y="148"/>
                    <a:pt x="142" y="149"/>
                    <a:pt x="142" y="152"/>
                  </a:cubicBezTo>
                  <a:cubicBezTo>
                    <a:pt x="140" y="173"/>
                    <a:pt x="138" y="195"/>
                    <a:pt x="136" y="216"/>
                  </a:cubicBezTo>
                  <a:cubicBezTo>
                    <a:pt x="136" y="219"/>
                    <a:pt x="136" y="222"/>
                    <a:pt x="136" y="226"/>
                  </a:cubicBezTo>
                  <a:cubicBezTo>
                    <a:pt x="136" y="227"/>
                    <a:pt x="135" y="227"/>
                    <a:pt x="135" y="228"/>
                  </a:cubicBezTo>
                  <a:cubicBezTo>
                    <a:pt x="136" y="228"/>
                    <a:pt x="136" y="228"/>
                    <a:pt x="137" y="228"/>
                  </a:cubicBezTo>
                  <a:cubicBezTo>
                    <a:pt x="140" y="228"/>
                    <a:pt x="142" y="228"/>
                    <a:pt x="145" y="229"/>
                  </a:cubicBezTo>
                  <a:cubicBezTo>
                    <a:pt x="147" y="203"/>
                    <a:pt x="149" y="177"/>
                    <a:pt x="151" y="150"/>
                  </a:cubicBezTo>
                  <a:cubicBezTo>
                    <a:pt x="168" y="152"/>
                    <a:pt x="184" y="154"/>
                    <a:pt x="200" y="156"/>
                  </a:cubicBezTo>
                  <a:cubicBezTo>
                    <a:pt x="203" y="156"/>
                    <a:pt x="205" y="156"/>
                    <a:pt x="207" y="157"/>
                  </a:cubicBezTo>
                  <a:cubicBezTo>
                    <a:pt x="207" y="154"/>
                    <a:pt x="208" y="151"/>
                    <a:pt x="209" y="148"/>
                  </a:cubicBezTo>
                  <a:cubicBezTo>
                    <a:pt x="208" y="148"/>
                    <a:pt x="208" y="148"/>
                    <a:pt x="208" y="148"/>
                  </a:cubicBezTo>
                  <a:cubicBezTo>
                    <a:pt x="191" y="145"/>
                    <a:pt x="174" y="143"/>
                    <a:pt x="156" y="141"/>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24" name="Freeform 432">
              <a:extLst>
                <a:ext uri="{FF2B5EF4-FFF2-40B4-BE49-F238E27FC236}">
                  <a16:creationId xmlns:a16="http://schemas.microsoft.com/office/drawing/2014/main" id="{0C267FEC-595F-94FC-2869-7D3D9C5916D9}"/>
                </a:ext>
              </a:extLst>
            </p:cNvPr>
            <p:cNvSpPr>
              <a:spLocks/>
            </p:cNvSpPr>
            <p:nvPr/>
          </p:nvSpPr>
          <p:spPr bwMode="auto">
            <a:xfrm>
              <a:off x="6540911" y="2299596"/>
              <a:ext cx="1291695" cy="777817"/>
            </a:xfrm>
            <a:custGeom>
              <a:avLst/>
              <a:gdLst>
                <a:gd name="T0" fmla="*/ 153 w 322"/>
                <a:gd name="T1" fmla="*/ 193 h 194"/>
                <a:gd name="T2" fmla="*/ 155 w 322"/>
                <a:gd name="T3" fmla="*/ 193 h 194"/>
                <a:gd name="T4" fmla="*/ 163 w 322"/>
                <a:gd name="T5" fmla="*/ 194 h 194"/>
                <a:gd name="T6" fmla="*/ 165 w 322"/>
                <a:gd name="T7" fmla="*/ 167 h 194"/>
                <a:gd name="T8" fmla="*/ 167 w 322"/>
                <a:gd name="T9" fmla="*/ 145 h 194"/>
                <a:gd name="T10" fmla="*/ 172 w 322"/>
                <a:gd name="T11" fmla="*/ 138 h 194"/>
                <a:gd name="T12" fmla="*/ 211 w 322"/>
                <a:gd name="T13" fmla="*/ 126 h 194"/>
                <a:gd name="T14" fmla="*/ 254 w 322"/>
                <a:gd name="T15" fmla="*/ 113 h 194"/>
                <a:gd name="T16" fmla="*/ 316 w 322"/>
                <a:gd name="T17" fmla="*/ 94 h 194"/>
                <a:gd name="T18" fmla="*/ 322 w 322"/>
                <a:gd name="T19" fmla="*/ 92 h 194"/>
                <a:gd name="T20" fmla="*/ 319 w 322"/>
                <a:gd name="T21" fmla="*/ 83 h 194"/>
                <a:gd name="T22" fmla="*/ 235 w 322"/>
                <a:gd name="T23" fmla="*/ 109 h 194"/>
                <a:gd name="T24" fmla="*/ 174 w 322"/>
                <a:gd name="T25" fmla="*/ 128 h 194"/>
                <a:gd name="T26" fmla="*/ 169 w 322"/>
                <a:gd name="T27" fmla="*/ 129 h 194"/>
                <a:gd name="T28" fmla="*/ 171 w 322"/>
                <a:gd name="T29" fmla="*/ 103 h 194"/>
                <a:gd name="T30" fmla="*/ 176 w 322"/>
                <a:gd name="T31" fmla="*/ 45 h 194"/>
                <a:gd name="T32" fmla="*/ 180 w 322"/>
                <a:gd name="T33" fmla="*/ 2 h 194"/>
                <a:gd name="T34" fmla="*/ 178 w 322"/>
                <a:gd name="T35" fmla="*/ 2 h 194"/>
                <a:gd name="T36" fmla="*/ 169 w 322"/>
                <a:gd name="T37" fmla="*/ 0 h 194"/>
                <a:gd name="T38" fmla="*/ 170 w 322"/>
                <a:gd name="T39" fmla="*/ 4 h 194"/>
                <a:gd name="T40" fmla="*/ 170 w 322"/>
                <a:gd name="T41" fmla="*/ 11 h 194"/>
                <a:gd name="T42" fmla="*/ 159 w 322"/>
                <a:gd name="T43" fmla="*/ 129 h 194"/>
                <a:gd name="T44" fmla="*/ 154 w 322"/>
                <a:gd name="T45" fmla="*/ 134 h 194"/>
                <a:gd name="T46" fmla="*/ 102 w 322"/>
                <a:gd name="T47" fmla="*/ 150 h 194"/>
                <a:gd name="T48" fmla="*/ 32 w 322"/>
                <a:gd name="T49" fmla="*/ 172 h 194"/>
                <a:gd name="T50" fmla="*/ 0 w 322"/>
                <a:gd name="T51" fmla="*/ 182 h 194"/>
                <a:gd name="T52" fmla="*/ 3 w 322"/>
                <a:gd name="T53" fmla="*/ 191 h 194"/>
                <a:gd name="T54" fmla="*/ 158 w 322"/>
                <a:gd name="T55" fmla="*/ 143 h 194"/>
                <a:gd name="T56" fmla="*/ 153 w 322"/>
                <a:gd name="T57" fmla="*/ 19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2" h="194">
                  <a:moveTo>
                    <a:pt x="153" y="193"/>
                  </a:moveTo>
                  <a:cubicBezTo>
                    <a:pt x="154" y="193"/>
                    <a:pt x="154" y="193"/>
                    <a:pt x="155" y="193"/>
                  </a:cubicBezTo>
                  <a:cubicBezTo>
                    <a:pt x="158" y="193"/>
                    <a:pt x="160" y="193"/>
                    <a:pt x="163" y="194"/>
                  </a:cubicBezTo>
                  <a:cubicBezTo>
                    <a:pt x="164" y="185"/>
                    <a:pt x="164" y="176"/>
                    <a:pt x="165" y="167"/>
                  </a:cubicBezTo>
                  <a:cubicBezTo>
                    <a:pt x="166" y="160"/>
                    <a:pt x="167" y="152"/>
                    <a:pt x="167" y="145"/>
                  </a:cubicBezTo>
                  <a:cubicBezTo>
                    <a:pt x="167" y="141"/>
                    <a:pt x="168" y="139"/>
                    <a:pt x="172" y="138"/>
                  </a:cubicBezTo>
                  <a:cubicBezTo>
                    <a:pt x="185" y="134"/>
                    <a:pt x="198" y="130"/>
                    <a:pt x="211" y="126"/>
                  </a:cubicBezTo>
                  <a:cubicBezTo>
                    <a:pt x="226" y="122"/>
                    <a:pt x="240" y="117"/>
                    <a:pt x="254" y="113"/>
                  </a:cubicBezTo>
                  <a:cubicBezTo>
                    <a:pt x="275" y="107"/>
                    <a:pt x="295" y="100"/>
                    <a:pt x="316" y="94"/>
                  </a:cubicBezTo>
                  <a:cubicBezTo>
                    <a:pt x="318" y="93"/>
                    <a:pt x="320" y="93"/>
                    <a:pt x="322" y="92"/>
                  </a:cubicBezTo>
                  <a:cubicBezTo>
                    <a:pt x="320" y="89"/>
                    <a:pt x="319" y="86"/>
                    <a:pt x="319" y="83"/>
                  </a:cubicBezTo>
                  <a:cubicBezTo>
                    <a:pt x="291" y="91"/>
                    <a:pt x="263" y="100"/>
                    <a:pt x="235" y="109"/>
                  </a:cubicBezTo>
                  <a:cubicBezTo>
                    <a:pt x="215" y="115"/>
                    <a:pt x="195" y="122"/>
                    <a:pt x="174" y="128"/>
                  </a:cubicBezTo>
                  <a:cubicBezTo>
                    <a:pt x="173" y="128"/>
                    <a:pt x="171" y="129"/>
                    <a:pt x="169" y="129"/>
                  </a:cubicBezTo>
                  <a:cubicBezTo>
                    <a:pt x="169" y="120"/>
                    <a:pt x="170" y="111"/>
                    <a:pt x="171" y="103"/>
                  </a:cubicBezTo>
                  <a:cubicBezTo>
                    <a:pt x="172" y="84"/>
                    <a:pt x="174" y="65"/>
                    <a:pt x="176" y="45"/>
                  </a:cubicBezTo>
                  <a:cubicBezTo>
                    <a:pt x="177" y="31"/>
                    <a:pt x="178" y="16"/>
                    <a:pt x="180" y="2"/>
                  </a:cubicBezTo>
                  <a:cubicBezTo>
                    <a:pt x="180" y="2"/>
                    <a:pt x="179" y="2"/>
                    <a:pt x="178" y="2"/>
                  </a:cubicBezTo>
                  <a:cubicBezTo>
                    <a:pt x="175" y="2"/>
                    <a:pt x="172" y="1"/>
                    <a:pt x="169" y="0"/>
                  </a:cubicBezTo>
                  <a:cubicBezTo>
                    <a:pt x="169" y="2"/>
                    <a:pt x="170" y="3"/>
                    <a:pt x="170" y="4"/>
                  </a:cubicBezTo>
                  <a:cubicBezTo>
                    <a:pt x="170" y="6"/>
                    <a:pt x="170" y="9"/>
                    <a:pt x="170" y="11"/>
                  </a:cubicBezTo>
                  <a:cubicBezTo>
                    <a:pt x="166" y="51"/>
                    <a:pt x="162" y="90"/>
                    <a:pt x="159" y="129"/>
                  </a:cubicBezTo>
                  <a:cubicBezTo>
                    <a:pt x="159" y="133"/>
                    <a:pt x="157" y="133"/>
                    <a:pt x="154" y="134"/>
                  </a:cubicBezTo>
                  <a:cubicBezTo>
                    <a:pt x="137" y="140"/>
                    <a:pt x="120" y="145"/>
                    <a:pt x="102" y="150"/>
                  </a:cubicBezTo>
                  <a:cubicBezTo>
                    <a:pt x="79" y="157"/>
                    <a:pt x="55" y="165"/>
                    <a:pt x="32" y="172"/>
                  </a:cubicBezTo>
                  <a:cubicBezTo>
                    <a:pt x="21" y="175"/>
                    <a:pt x="11" y="179"/>
                    <a:pt x="0" y="182"/>
                  </a:cubicBezTo>
                  <a:cubicBezTo>
                    <a:pt x="2" y="185"/>
                    <a:pt x="3" y="188"/>
                    <a:pt x="3" y="191"/>
                  </a:cubicBezTo>
                  <a:cubicBezTo>
                    <a:pt x="54" y="175"/>
                    <a:pt x="106" y="159"/>
                    <a:pt x="158" y="143"/>
                  </a:cubicBezTo>
                  <a:cubicBezTo>
                    <a:pt x="156" y="160"/>
                    <a:pt x="155" y="177"/>
                    <a:pt x="153" y="193"/>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25" name="Freeform 433">
              <a:extLst>
                <a:ext uri="{FF2B5EF4-FFF2-40B4-BE49-F238E27FC236}">
                  <a16:creationId xmlns:a16="http://schemas.microsoft.com/office/drawing/2014/main" id="{485AC5A3-2E8C-0D59-B300-71E84E4C5325}"/>
                </a:ext>
              </a:extLst>
            </p:cNvPr>
            <p:cNvSpPr>
              <a:spLocks/>
            </p:cNvSpPr>
            <p:nvPr/>
          </p:nvSpPr>
          <p:spPr bwMode="auto">
            <a:xfrm>
              <a:off x="7262741" y="2681505"/>
              <a:ext cx="597859" cy="467889"/>
            </a:xfrm>
            <a:custGeom>
              <a:avLst/>
              <a:gdLst>
                <a:gd name="T0" fmla="*/ 53 w 149"/>
                <a:gd name="T1" fmla="*/ 80 h 117"/>
                <a:gd name="T2" fmla="*/ 147 w 149"/>
                <a:gd name="T3" fmla="*/ 8 h 117"/>
                <a:gd name="T4" fmla="*/ 149 w 149"/>
                <a:gd name="T5" fmla="*/ 8 h 117"/>
                <a:gd name="T6" fmla="*/ 143 w 149"/>
                <a:gd name="T7" fmla="*/ 0 h 117"/>
                <a:gd name="T8" fmla="*/ 0 w 149"/>
                <a:gd name="T9" fmla="*/ 109 h 117"/>
                <a:gd name="T10" fmla="*/ 6 w 149"/>
                <a:gd name="T11" fmla="*/ 117 h 117"/>
                <a:gd name="T12" fmla="*/ 6 w 149"/>
                <a:gd name="T13" fmla="*/ 116 h 117"/>
                <a:gd name="T14" fmla="*/ 53 w 149"/>
                <a:gd name="T15" fmla="*/ 80 h 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9" h="117">
                  <a:moveTo>
                    <a:pt x="53" y="80"/>
                  </a:moveTo>
                  <a:cubicBezTo>
                    <a:pt x="85" y="56"/>
                    <a:pt x="116" y="32"/>
                    <a:pt x="147" y="8"/>
                  </a:cubicBezTo>
                  <a:cubicBezTo>
                    <a:pt x="148" y="8"/>
                    <a:pt x="148" y="8"/>
                    <a:pt x="149" y="8"/>
                  </a:cubicBezTo>
                  <a:cubicBezTo>
                    <a:pt x="146" y="5"/>
                    <a:pt x="144" y="3"/>
                    <a:pt x="143" y="0"/>
                  </a:cubicBezTo>
                  <a:cubicBezTo>
                    <a:pt x="95" y="36"/>
                    <a:pt x="48" y="73"/>
                    <a:pt x="0" y="109"/>
                  </a:cubicBezTo>
                  <a:cubicBezTo>
                    <a:pt x="3" y="111"/>
                    <a:pt x="5" y="114"/>
                    <a:pt x="6" y="117"/>
                  </a:cubicBezTo>
                  <a:cubicBezTo>
                    <a:pt x="6" y="116"/>
                    <a:pt x="6" y="116"/>
                    <a:pt x="6" y="116"/>
                  </a:cubicBezTo>
                  <a:cubicBezTo>
                    <a:pt x="22" y="104"/>
                    <a:pt x="38" y="92"/>
                    <a:pt x="53" y="80"/>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26" name="Freeform 434">
              <a:extLst>
                <a:ext uri="{FF2B5EF4-FFF2-40B4-BE49-F238E27FC236}">
                  <a16:creationId xmlns:a16="http://schemas.microsoft.com/office/drawing/2014/main" id="{139812A7-42E6-D52B-5AD2-AF66FCECF844}"/>
                </a:ext>
              </a:extLst>
            </p:cNvPr>
            <p:cNvSpPr>
              <a:spLocks/>
            </p:cNvSpPr>
            <p:nvPr/>
          </p:nvSpPr>
          <p:spPr bwMode="auto">
            <a:xfrm>
              <a:off x="8922348" y="3351347"/>
              <a:ext cx="147965" cy="375911"/>
            </a:xfrm>
            <a:custGeom>
              <a:avLst/>
              <a:gdLst>
                <a:gd name="T0" fmla="*/ 1 w 37"/>
                <a:gd name="T1" fmla="*/ 4 h 94"/>
                <a:gd name="T2" fmla="*/ 17 w 37"/>
                <a:gd name="T3" fmla="*/ 58 h 94"/>
                <a:gd name="T4" fmla="*/ 27 w 37"/>
                <a:gd name="T5" fmla="*/ 94 h 94"/>
                <a:gd name="T6" fmla="*/ 37 w 37"/>
                <a:gd name="T7" fmla="*/ 91 h 94"/>
                <a:gd name="T8" fmla="*/ 37 w 37"/>
                <a:gd name="T9" fmla="*/ 91 h 94"/>
                <a:gd name="T10" fmla="*/ 19 w 37"/>
                <a:gd name="T11" fmla="*/ 33 h 94"/>
                <a:gd name="T12" fmla="*/ 10 w 37"/>
                <a:gd name="T13" fmla="*/ 2 h 94"/>
                <a:gd name="T14" fmla="*/ 10 w 37"/>
                <a:gd name="T15" fmla="*/ 0 h 94"/>
                <a:gd name="T16" fmla="*/ 0 w 37"/>
                <a:gd name="T17" fmla="*/ 3 h 94"/>
                <a:gd name="T18" fmla="*/ 1 w 37"/>
                <a:gd name="T19" fmla="*/ 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94">
                  <a:moveTo>
                    <a:pt x="1" y="4"/>
                  </a:moveTo>
                  <a:cubicBezTo>
                    <a:pt x="6" y="22"/>
                    <a:pt x="11" y="40"/>
                    <a:pt x="17" y="58"/>
                  </a:cubicBezTo>
                  <a:cubicBezTo>
                    <a:pt x="20" y="71"/>
                    <a:pt x="24" y="83"/>
                    <a:pt x="27" y="94"/>
                  </a:cubicBezTo>
                  <a:cubicBezTo>
                    <a:pt x="30" y="92"/>
                    <a:pt x="34" y="92"/>
                    <a:pt x="37" y="91"/>
                  </a:cubicBezTo>
                  <a:cubicBezTo>
                    <a:pt x="37" y="91"/>
                    <a:pt x="37" y="91"/>
                    <a:pt x="37" y="91"/>
                  </a:cubicBezTo>
                  <a:cubicBezTo>
                    <a:pt x="31" y="72"/>
                    <a:pt x="25" y="52"/>
                    <a:pt x="19" y="33"/>
                  </a:cubicBezTo>
                  <a:cubicBezTo>
                    <a:pt x="16" y="22"/>
                    <a:pt x="13" y="12"/>
                    <a:pt x="10" y="2"/>
                  </a:cubicBezTo>
                  <a:cubicBezTo>
                    <a:pt x="10" y="1"/>
                    <a:pt x="10" y="1"/>
                    <a:pt x="10" y="0"/>
                  </a:cubicBezTo>
                  <a:cubicBezTo>
                    <a:pt x="7" y="2"/>
                    <a:pt x="4" y="3"/>
                    <a:pt x="0" y="3"/>
                  </a:cubicBezTo>
                  <a:cubicBezTo>
                    <a:pt x="0" y="3"/>
                    <a:pt x="1" y="4"/>
                    <a:pt x="1" y="4"/>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27" name="Freeform 435">
              <a:extLst>
                <a:ext uri="{FF2B5EF4-FFF2-40B4-BE49-F238E27FC236}">
                  <a16:creationId xmlns:a16="http://schemas.microsoft.com/office/drawing/2014/main" id="{65539346-8D09-FB4F-3DC5-45C400842FDD}"/>
                </a:ext>
              </a:extLst>
            </p:cNvPr>
            <p:cNvSpPr>
              <a:spLocks/>
            </p:cNvSpPr>
            <p:nvPr/>
          </p:nvSpPr>
          <p:spPr bwMode="auto">
            <a:xfrm>
              <a:off x="9002329" y="2809475"/>
              <a:ext cx="409904" cy="335921"/>
            </a:xfrm>
            <a:custGeom>
              <a:avLst/>
              <a:gdLst>
                <a:gd name="T0" fmla="*/ 92 w 102"/>
                <a:gd name="T1" fmla="*/ 3 h 84"/>
                <a:gd name="T2" fmla="*/ 0 w 102"/>
                <a:gd name="T3" fmla="*/ 76 h 84"/>
                <a:gd name="T4" fmla="*/ 0 w 102"/>
                <a:gd name="T5" fmla="*/ 76 h 84"/>
                <a:gd name="T6" fmla="*/ 6 w 102"/>
                <a:gd name="T7" fmla="*/ 84 h 84"/>
                <a:gd name="T8" fmla="*/ 29 w 102"/>
                <a:gd name="T9" fmla="*/ 65 h 84"/>
                <a:gd name="T10" fmla="*/ 99 w 102"/>
                <a:gd name="T11" fmla="*/ 9 h 84"/>
                <a:gd name="T12" fmla="*/ 102 w 102"/>
                <a:gd name="T13" fmla="*/ 8 h 84"/>
                <a:gd name="T14" fmla="*/ 95 w 102"/>
                <a:gd name="T15" fmla="*/ 0 h 84"/>
                <a:gd name="T16" fmla="*/ 92 w 102"/>
                <a:gd name="T17" fmla="*/ 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84">
                  <a:moveTo>
                    <a:pt x="92" y="3"/>
                  </a:moveTo>
                  <a:cubicBezTo>
                    <a:pt x="62" y="27"/>
                    <a:pt x="31" y="51"/>
                    <a:pt x="0" y="76"/>
                  </a:cubicBezTo>
                  <a:cubicBezTo>
                    <a:pt x="0" y="76"/>
                    <a:pt x="0" y="76"/>
                    <a:pt x="0" y="76"/>
                  </a:cubicBezTo>
                  <a:cubicBezTo>
                    <a:pt x="2" y="79"/>
                    <a:pt x="4" y="81"/>
                    <a:pt x="6" y="84"/>
                  </a:cubicBezTo>
                  <a:cubicBezTo>
                    <a:pt x="14" y="78"/>
                    <a:pt x="21" y="71"/>
                    <a:pt x="29" y="65"/>
                  </a:cubicBezTo>
                  <a:cubicBezTo>
                    <a:pt x="53" y="46"/>
                    <a:pt x="76" y="28"/>
                    <a:pt x="99" y="9"/>
                  </a:cubicBezTo>
                  <a:cubicBezTo>
                    <a:pt x="100" y="8"/>
                    <a:pt x="101" y="8"/>
                    <a:pt x="102" y="8"/>
                  </a:cubicBezTo>
                  <a:cubicBezTo>
                    <a:pt x="99" y="5"/>
                    <a:pt x="97" y="3"/>
                    <a:pt x="95" y="0"/>
                  </a:cubicBezTo>
                  <a:cubicBezTo>
                    <a:pt x="95" y="1"/>
                    <a:pt x="94" y="2"/>
                    <a:pt x="92" y="3"/>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28" name="Freeform 436">
              <a:extLst>
                <a:ext uri="{FF2B5EF4-FFF2-40B4-BE49-F238E27FC236}">
                  <a16:creationId xmlns:a16="http://schemas.microsoft.com/office/drawing/2014/main" id="{28914AB7-B6E3-F4E7-1695-5CDD73DD347D}"/>
                </a:ext>
              </a:extLst>
            </p:cNvPr>
            <p:cNvSpPr>
              <a:spLocks/>
            </p:cNvSpPr>
            <p:nvPr/>
          </p:nvSpPr>
          <p:spPr bwMode="auto">
            <a:xfrm>
              <a:off x="10254033" y="3069414"/>
              <a:ext cx="579863" cy="477888"/>
            </a:xfrm>
            <a:custGeom>
              <a:avLst/>
              <a:gdLst>
                <a:gd name="T0" fmla="*/ 78 w 145"/>
                <a:gd name="T1" fmla="*/ 49 h 119"/>
                <a:gd name="T2" fmla="*/ 1 w 145"/>
                <a:gd name="T3" fmla="*/ 111 h 119"/>
                <a:gd name="T4" fmla="*/ 0 w 145"/>
                <a:gd name="T5" fmla="*/ 112 h 119"/>
                <a:gd name="T6" fmla="*/ 6 w 145"/>
                <a:gd name="T7" fmla="*/ 119 h 119"/>
                <a:gd name="T8" fmla="*/ 10 w 145"/>
                <a:gd name="T9" fmla="*/ 116 h 119"/>
                <a:gd name="T10" fmla="*/ 144 w 145"/>
                <a:gd name="T11" fmla="*/ 8 h 119"/>
                <a:gd name="T12" fmla="*/ 145 w 145"/>
                <a:gd name="T13" fmla="*/ 7 h 119"/>
                <a:gd name="T14" fmla="*/ 139 w 145"/>
                <a:gd name="T15" fmla="*/ 0 h 119"/>
                <a:gd name="T16" fmla="*/ 139 w 145"/>
                <a:gd name="T17" fmla="*/ 0 h 119"/>
                <a:gd name="T18" fmla="*/ 78 w 145"/>
                <a:gd name="T19" fmla="*/ 4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19">
                  <a:moveTo>
                    <a:pt x="78" y="49"/>
                  </a:moveTo>
                  <a:cubicBezTo>
                    <a:pt x="53" y="70"/>
                    <a:pt x="27" y="90"/>
                    <a:pt x="1" y="111"/>
                  </a:cubicBezTo>
                  <a:cubicBezTo>
                    <a:pt x="1" y="111"/>
                    <a:pt x="0" y="111"/>
                    <a:pt x="0" y="112"/>
                  </a:cubicBezTo>
                  <a:cubicBezTo>
                    <a:pt x="2" y="114"/>
                    <a:pt x="4" y="116"/>
                    <a:pt x="6" y="119"/>
                  </a:cubicBezTo>
                  <a:cubicBezTo>
                    <a:pt x="7" y="118"/>
                    <a:pt x="8" y="117"/>
                    <a:pt x="10" y="116"/>
                  </a:cubicBezTo>
                  <a:cubicBezTo>
                    <a:pt x="55" y="80"/>
                    <a:pt x="100" y="44"/>
                    <a:pt x="144" y="8"/>
                  </a:cubicBezTo>
                  <a:cubicBezTo>
                    <a:pt x="145" y="8"/>
                    <a:pt x="145" y="8"/>
                    <a:pt x="145" y="7"/>
                  </a:cubicBezTo>
                  <a:cubicBezTo>
                    <a:pt x="143" y="5"/>
                    <a:pt x="141" y="3"/>
                    <a:pt x="139" y="0"/>
                  </a:cubicBezTo>
                  <a:cubicBezTo>
                    <a:pt x="139" y="0"/>
                    <a:pt x="139" y="0"/>
                    <a:pt x="139" y="0"/>
                  </a:cubicBezTo>
                  <a:cubicBezTo>
                    <a:pt x="119" y="16"/>
                    <a:pt x="99" y="33"/>
                    <a:pt x="78" y="49"/>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29" name="Freeform 437">
              <a:extLst>
                <a:ext uri="{FF2B5EF4-FFF2-40B4-BE49-F238E27FC236}">
                  <a16:creationId xmlns:a16="http://schemas.microsoft.com/office/drawing/2014/main" id="{500E9C42-BA97-C596-E081-3B1A59E4F204}"/>
                </a:ext>
              </a:extLst>
            </p:cNvPr>
            <p:cNvSpPr>
              <a:spLocks/>
            </p:cNvSpPr>
            <p:nvPr/>
          </p:nvSpPr>
          <p:spPr bwMode="auto">
            <a:xfrm>
              <a:off x="8184522" y="3555299"/>
              <a:ext cx="773818" cy="275935"/>
            </a:xfrm>
            <a:custGeom>
              <a:avLst/>
              <a:gdLst>
                <a:gd name="T0" fmla="*/ 85 w 193"/>
                <a:gd name="T1" fmla="*/ 26 h 69"/>
                <a:gd name="T2" fmla="*/ 37 w 193"/>
                <a:gd name="T3" fmla="*/ 10 h 69"/>
                <a:gd name="T4" fmla="*/ 4 w 193"/>
                <a:gd name="T5" fmla="*/ 0 h 69"/>
                <a:gd name="T6" fmla="*/ 3 w 193"/>
                <a:gd name="T7" fmla="*/ 0 h 69"/>
                <a:gd name="T8" fmla="*/ 0 w 193"/>
                <a:gd name="T9" fmla="*/ 9 h 69"/>
                <a:gd name="T10" fmla="*/ 1 w 193"/>
                <a:gd name="T11" fmla="*/ 9 h 69"/>
                <a:gd name="T12" fmla="*/ 51 w 193"/>
                <a:gd name="T13" fmla="*/ 25 h 69"/>
                <a:gd name="T14" fmla="*/ 110 w 193"/>
                <a:gd name="T15" fmla="*/ 43 h 69"/>
                <a:gd name="T16" fmla="*/ 168 w 193"/>
                <a:gd name="T17" fmla="*/ 62 h 69"/>
                <a:gd name="T18" fmla="*/ 190 w 193"/>
                <a:gd name="T19" fmla="*/ 69 h 69"/>
                <a:gd name="T20" fmla="*/ 190 w 193"/>
                <a:gd name="T21" fmla="*/ 69 h 69"/>
                <a:gd name="T22" fmla="*/ 193 w 193"/>
                <a:gd name="T23" fmla="*/ 60 h 69"/>
                <a:gd name="T24" fmla="*/ 146 w 193"/>
                <a:gd name="T25" fmla="*/ 45 h 69"/>
                <a:gd name="T26" fmla="*/ 85 w 193"/>
                <a:gd name="T27" fmla="*/ 2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3" h="69">
                  <a:moveTo>
                    <a:pt x="85" y="26"/>
                  </a:moveTo>
                  <a:cubicBezTo>
                    <a:pt x="69" y="21"/>
                    <a:pt x="53" y="16"/>
                    <a:pt x="37" y="10"/>
                  </a:cubicBezTo>
                  <a:cubicBezTo>
                    <a:pt x="26" y="7"/>
                    <a:pt x="15" y="3"/>
                    <a:pt x="4" y="0"/>
                  </a:cubicBezTo>
                  <a:cubicBezTo>
                    <a:pt x="4" y="0"/>
                    <a:pt x="4" y="0"/>
                    <a:pt x="3" y="0"/>
                  </a:cubicBezTo>
                  <a:cubicBezTo>
                    <a:pt x="3" y="3"/>
                    <a:pt x="2" y="6"/>
                    <a:pt x="0" y="9"/>
                  </a:cubicBezTo>
                  <a:cubicBezTo>
                    <a:pt x="1" y="9"/>
                    <a:pt x="1" y="9"/>
                    <a:pt x="1" y="9"/>
                  </a:cubicBezTo>
                  <a:cubicBezTo>
                    <a:pt x="18" y="14"/>
                    <a:pt x="34" y="20"/>
                    <a:pt x="51" y="25"/>
                  </a:cubicBezTo>
                  <a:cubicBezTo>
                    <a:pt x="70" y="31"/>
                    <a:pt x="90" y="37"/>
                    <a:pt x="110" y="43"/>
                  </a:cubicBezTo>
                  <a:cubicBezTo>
                    <a:pt x="130" y="50"/>
                    <a:pt x="149" y="56"/>
                    <a:pt x="168" y="62"/>
                  </a:cubicBezTo>
                  <a:cubicBezTo>
                    <a:pt x="176" y="64"/>
                    <a:pt x="183" y="67"/>
                    <a:pt x="190" y="69"/>
                  </a:cubicBezTo>
                  <a:cubicBezTo>
                    <a:pt x="190" y="69"/>
                    <a:pt x="190" y="69"/>
                    <a:pt x="190" y="69"/>
                  </a:cubicBezTo>
                  <a:cubicBezTo>
                    <a:pt x="191" y="66"/>
                    <a:pt x="192" y="63"/>
                    <a:pt x="193" y="60"/>
                  </a:cubicBezTo>
                  <a:cubicBezTo>
                    <a:pt x="177" y="55"/>
                    <a:pt x="162" y="50"/>
                    <a:pt x="146" y="45"/>
                  </a:cubicBezTo>
                  <a:cubicBezTo>
                    <a:pt x="125" y="38"/>
                    <a:pt x="105" y="32"/>
                    <a:pt x="85" y="26"/>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30" name="Freeform 438">
              <a:extLst>
                <a:ext uri="{FF2B5EF4-FFF2-40B4-BE49-F238E27FC236}">
                  <a16:creationId xmlns:a16="http://schemas.microsoft.com/office/drawing/2014/main" id="{27686E90-0591-C764-ABFC-E19DEEAA6313}"/>
                </a:ext>
              </a:extLst>
            </p:cNvPr>
            <p:cNvSpPr>
              <a:spLocks/>
            </p:cNvSpPr>
            <p:nvPr/>
          </p:nvSpPr>
          <p:spPr bwMode="auto">
            <a:xfrm>
              <a:off x="7382712" y="1793715"/>
              <a:ext cx="1091742" cy="341920"/>
            </a:xfrm>
            <a:custGeom>
              <a:avLst/>
              <a:gdLst>
                <a:gd name="T0" fmla="*/ 76 w 272"/>
                <a:gd name="T1" fmla="*/ 65 h 85"/>
                <a:gd name="T2" fmla="*/ 143 w 272"/>
                <a:gd name="T3" fmla="*/ 46 h 85"/>
                <a:gd name="T4" fmla="*/ 219 w 272"/>
                <a:gd name="T5" fmla="*/ 24 h 85"/>
                <a:gd name="T6" fmla="*/ 265 w 272"/>
                <a:gd name="T7" fmla="*/ 11 h 85"/>
                <a:gd name="T8" fmla="*/ 271 w 272"/>
                <a:gd name="T9" fmla="*/ 9 h 85"/>
                <a:gd name="T10" fmla="*/ 272 w 272"/>
                <a:gd name="T11" fmla="*/ 9 h 85"/>
                <a:gd name="T12" fmla="*/ 270 w 272"/>
                <a:gd name="T13" fmla="*/ 0 h 85"/>
                <a:gd name="T14" fmla="*/ 269 w 272"/>
                <a:gd name="T15" fmla="*/ 0 h 85"/>
                <a:gd name="T16" fmla="*/ 246 w 272"/>
                <a:gd name="T17" fmla="*/ 7 h 85"/>
                <a:gd name="T18" fmla="*/ 188 w 272"/>
                <a:gd name="T19" fmla="*/ 23 h 85"/>
                <a:gd name="T20" fmla="*/ 145 w 272"/>
                <a:gd name="T21" fmla="*/ 36 h 85"/>
                <a:gd name="T22" fmla="*/ 88 w 272"/>
                <a:gd name="T23" fmla="*/ 52 h 85"/>
                <a:gd name="T24" fmla="*/ 0 w 272"/>
                <a:gd name="T25" fmla="*/ 74 h 85"/>
                <a:gd name="T26" fmla="*/ 4 w 272"/>
                <a:gd name="T27" fmla="*/ 85 h 85"/>
                <a:gd name="T28" fmla="*/ 76 w 272"/>
                <a:gd name="T29" fmla="*/ 6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2" h="85">
                  <a:moveTo>
                    <a:pt x="76" y="65"/>
                  </a:moveTo>
                  <a:cubicBezTo>
                    <a:pt x="98" y="58"/>
                    <a:pt x="121" y="52"/>
                    <a:pt x="143" y="46"/>
                  </a:cubicBezTo>
                  <a:cubicBezTo>
                    <a:pt x="168" y="39"/>
                    <a:pt x="194" y="31"/>
                    <a:pt x="219" y="24"/>
                  </a:cubicBezTo>
                  <a:cubicBezTo>
                    <a:pt x="234" y="20"/>
                    <a:pt x="250" y="15"/>
                    <a:pt x="265" y="11"/>
                  </a:cubicBezTo>
                  <a:cubicBezTo>
                    <a:pt x="267" y="10"/>
                    <a:pt x="269" y="10"/>
                    <a:pt x="271" y="9"/>
                  </a:cubicBezTo>
                  <a:cubicBezTo>
                    <a:pt x="271" y="9"/>
                    <a:pt x="272" y="9"/>
                    <a:pt x="272" y="9"/>
                  </a:cubicBezTo>
                  <a:cubicBezTo>
                    <a:pt x="271" y="6"/>
                    <a:pt x="270" y="3"/>
                    <a:pt x="270" y="0"/>
                  </a:cubicBezTo>
                  <a:cubicBezTo>
                    <a:pt x="270" y="0"/>
                    <a:pt x="270" y="0"/>
                    <a:pt x="269" y="0"/>
                  </a:cubicBezTo>
                  <a:cubicBezTo>
                    <a:pt x="261" y="2"/>
                    <a:pt x="254" y="4"/>
                    <a:pt x="246" y="7"/>
                  </a:cubicBezTo>
                  <a:cubicBezTo>
                    <a:pt x="226" y="12"/>
                    <a:pt x="207" y="18"/>
                    <a:pt x="188" y="23"/>
                  </a:cubicBezTo>
                  <a:cubicBezTo>
                    <a:pt x="174" y="27"/>
                    <a:pt x="159" y="31"/>
                    <a:pt x="145" y="36"/>
                  </a:cubicBezTo>
                  <a:cubicBezTo>
                    <a:pt x="126" y="41"/>
                    <a:pt x="107" y="46"/>
                    <a:pt x="88" y="52"/>
                  </a:cubicBezTo>
                  <a:cubicBezTo>
                    <a:pt x="75" y="55"/>
                    <a:pt x="14" y="73"/>
                    <a:pt x="0" y="74"/>
                  </a:cubicBezTo>
                  <a:cubicBezTo>
                    <a:pt x="2" y="78"/>
                    <a:pt x="3" y="81"/>
                    <a:pt x="4" y="85"/>
                  </a:cubicBezTo>
                  <a:cubicBezTo>
                    <a:pt x="18" y="80"/>
                    <a:pt x="61" y="69"/>
                    <a:pt x="76" y="65"/>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31" name="Freeform 439">
              <a:extLst>
                <a:ext uri="{FF2B5EF4-FFF2-40B4-BE49-F238E27FC236}">
                  <a16:creationId xmlns:a16="http://schemas.microsoft.com/office/drawing/2014/main" id="{A7819B12-CAC8-AE80-E399-1F241E8FBFE5}"/>
                </a:ext>
              </a:extLst>
            </p:cNvPr>
            <p:cNvSpPr>
              <a:spLocks/>
            </p:cNvSpPr>
            <p:nvPr/>
          </p:nvSpPr>
          <p:spPr bwMode="auto">
            <a:xfrm>
              <a:off x="6830843" y="3339350"/>
              <a:ext cx="295930" cy="631851"/>
            </a:xfrm>
            <a:custGeom>
              <a:avLst/>
              <a:gdLst>
                <a:gd name="T0" fmla="*/ 39 w 74"/>
                <a:gd name="T1" fmla="*/ 87 h 158"/>
                <a:gd name="T2" fmla="*/ 66 w 74"/>
                <a:gd name="T3" fmla="*/ 22 h 158"/>
                <a:gd name="T4" fmla="*/ 73 w 74"/>
                <a:gd name="T5" fmla="*/ 5 h 158"/>
                <a:gd name="T6" fmla="*/ 74 w 74"/>
                <a:gd name="T7" fmla="*/ 4 h 158"/>
                <a:gd name="T8" fmla="*/ 64 w 74"/>
                <a:gd name="T9" fmla="*/ 0 h 158"/>
                <a:gd name="T10" fmla="*/ 64 w 74"/>
                <a:gd name="T11" fmla="*/ 1 h 158"/>
                <a:gd name="T12" fmla="*/ 36 w 74"/>
                <a:gd name="T13" fmla="*/ 67 h 158"/>
                <a:gd name="T14" fmla="*/ 17 w 74"/>
                <a:gd name="T15" fmla="*/ 113 h 158"/>
                <a:gd name="T16" fmla="*/ 0 w 74"/>
                <a:gd name="T17" fmla="*/ 154 h 158"/>
                <a:gd name="T18" fmla="*/ 9 w 74"/>
                <a:gd name="T19" fmla="*/ 158 h 158"/>
                <a:gd name="T20" fmla="*/ 12 w 74"/>
                <a:gd name="T21" fmla="*/ 150 h 158"/>
                <a:gd name="T22" fmla="*/ 39 w 74"/>
                <a:gd name="T23" fmla="*/ 87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158">
                  <a:moveTo>
                    <a:pt x="39" y="87"/>
                  </a:moveTo>
                  <a:cubicBezTo>
                    <a:pt x="48" y="65"/>
                    <a:pt x="57" y="43"/>
                    <a:pt x="66" y="22"/>
                  </a:cubicBezTo>
                  <a:cubicBezTo>
                    <a:pt x="69" y="16"/>
                    <a:pt x="71" y="11"/>
                    <a:pt x="73" y="5"/>
                  </a:cubicBezTo>
                  <a:cubicBezTo>
                    <a:pt x="73" y="5"/>
                    <a:pt x="73" y="5"/>
                    <a:pt x="74" y="4"/>
                  </a:cubicBezTo>
                  <a:cubicBezTo>
                    <a:pt x="70" y="3"/>
                    <a:pt x="67" y="2"/>
                    <a:pt x="64" y="0"/>
                  </a:cubicBezTo>
                  <a:cubicBezTo>
                    <a:pt x="64" y="1"/>
                    <a:pt x="64" y="1"/>
                    <a:pt x="64" y="1"/>
                  </a:cubicBezTo>
                  <a:cubicBezTo>
                    <a:pt x="55" y="23"/>
                    <a:pt x="45" y="45"/>
                    <a:pt x="36" y="67"/>
                  </a:cubicBezTo>
                  <a:cubicBezTo>
                    <a:pt x="30" y="82"/>
                    <a:pt x="24" y="98"/>
                    <a:pt x="17" y="113"/>
                  </a:cubicBezTo>
                  <a:cubicBezTo>
                    <a:pt x="12" y="127"/>
                    <a:pt x="6" y="141"/>
                    <a:pt x="0" y="154"/>
                  </a:cubicBezTo>
                  <a:cubicBezTo>
                    <a:pt x="3" y="155"/>
                    <a:pt x="6" y="156"/>
                    <a:pt x="9" y="158"/>
                  </a:cubicBezTo>
                  <a:cubicBezTo>
                    <a:pt x="9" y="155"/>
                    <a:pt x="10" y="153"/>
                    <a:pt x="12" y="150"/>
                  </a:cubicBezTo>
                  <a:cubicBezTo>
                    <a:pt x="21" y="129"/>
                    <a:pt x="30" y="108"/>
                    <a:pt x="39" y="87"/>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32" name="Freeform 440">
              <a:extLst>
                <a:ext uri="{FF2B5EF4-FFF2-40B4-BE49-F238E27FC236}">
                  <a16:creationId xmlns:a16="http://schemas.microsoft.com/office/drawing/2014/main" id="{C0164B0B-1775-EDC7-CF9B-CFA3EB83EA7F}"/>
                </a:ext>
              </a:extLst>
            </p:cNvPr>
            <p:cNvSpPr>
              <a:spLocks noEditPoints="1"/>
            </p:cNvSpPr>
            <p:nvPr/>
          </p:nvSpPr>
          <p:spPr bwMode="auto">
            <a:xfrm>
              <a:off x="7298732" y="1861699"/>
              <a:ext cx="3011288" cy="1585626"/>
            </a:xfrm>
            <a:custGeom>
              <a:avLst/>
              <a:gdLst>
                <a:gd name="T0" fmla="*/ 191 w 751"/>
                <a:gd name="T1" fmla="*/ 160 h 395"/>
                <a:gd name="T2" fmla="*/ 333 w 751"/>
                <a:gd name="T3" fmla="*/ 94 h 395"/>
                <a:gd name="T4" fmla="*/ 436 w 751"/>
                <a:gd name="T5" fmla="*/ 102 h 395"/>
                <a:gd name="T6" fmla="*/ 337 w 751"/>
                <a:gd name="T7" fmla="*/ 257 h 395"/>
                <a:gd name="T8" fmla="*/ 212 w 751"/>
                <a:gd name="T9" fmla="*/ 210 h 395"/>
                <a:gd name="T10" fmla="*/ 193 w 751"/>
                <a:gd name="T11" fmla="*/ 209 h 395"/>
                <a:gd name="T12" fmla="*/ 282 w 751"/>
                <a:gd name="T13" fmla="*/ 267 h 395"/>
                <a:gd name="T14" fmla="*/ 174 w 751"/>
                <a:gd name="T15" fmla="*/ 222 h 395"/>
                <a:gd name="T16" fmla="*/ 165 w 751"/>
                <a:gd name="T17" fmla="*/ 224 h 395"/>
                <a:gd name="T18" fmla="*/ 167 w 751"/>
                <a:gd name="T19" fmla="*/ 292 h 395"/>
                <a:gd name="T20" fmla="*/ 0 w 751"/>
                <a:gd name="T21" fmla="*/ 326 h 395"/>
                <a:gd name="T22" fmla="*/ 69 w 751"/>
                <a:gd name="T23" fmla="*/ 322 h 395"/>
                <a:gd name="T24" fmla="*/ 173 w 751"/>
                <a:gd name="T25" fmla="*/ 301 h 395"/>
                <a:gd name="T26" fmla="*/ 181 w 751"/>
                <a:gd name="T27" fmla="*/ 381 h 395"/>
                <a:gd name="T28" fmla="*/ 190 w 751"/>
                <a:gd name="T29" fmla="*/ 379 h 395"/>
                <a:gd name="T30" fmla="*/ 183 w 751"/>
                <a:gd name="T31" fmla="*/ 299 h 395"/>
                <a:gd name="T32" fmla="*/ 296 w 751"/>
                <a:gd name="T33" fmla="*/ 277 h 395"/>
                <a:gd name="T34" fmla="*/ 213 w 751"/>
                <a:gd name="T35" fmla="*/ 386 h 395"/>
                <a:gd name="T36" fmla="*/ 219 w 751"/>
                <a:gd name="T37" fmla="*/ 393 h 395"/>
                <a:gd name="T38" fmla="*/ 368 w 751"/>
                <a:gd name="T39" fmla="*/ 323 h 395"/>
                <a:gd name="T40" fmla="*/ 328 w 751"/>
                <a:gd name="T41" fmla="*/ 286 h 395"/>
                <a:gd name="T42" fmla="*/ 420 w 751"/>
                <a:gd name="T43" fmla="*/ 250 h 395"/>
                <a:gd name="T44" fmla="*/ 515 w 751"/>
                <a:gd name="T45" fmla="*/ 221 h 395"/>
                <a:gd name="T46" fmla="*/ 523 w 751"/>
                <a:gd name="T47" fmla="*/ 196 h 395"/>
                <a:gd name="T48" fmla="*/ 483 w 751"/>
                <a:gd name="T49" fmla="*/ 134 h 395"/>
                <a:gd name="T50" fmla="*/ 577 w 751"/>
                <a:gd name="T51" fmla="*/ 106 h 395"/>
                <a:gd name="T52" fmla="*/ 565 w 751"/>
                <a:gd name="T53" fmla="*/ 184 h 395"/>
                <a:gd name="T54" fmla="*/ 586 w 751"/>
                <a:gd name="T55" fmla="*/ 109 h 395"/>
                <a:gd name="T56" fmla="*/ 750 w 751"/>
                <a:gd name="T57" fmla="*/ 114 h 395"/>
                <a:gd name="T58" fmla="*/ 751 w 751"/>
                <a:gd name="T59" fmla="*/ 104 h 395"/>
                <a:gd name="T60" fmla="*/ 594 w 751"/>
                <a:gd name="T61" fmla="*/ 97 h 395"/>
                <a:gd name="T62" fmla="*/ 606 w 751"/>
                <a:gd name="T63" fmla="*/ 40 h 395"/>
                <a:gd name="T64" fmla="*/ 597 w 751"/>
                <a:gd name="T65" fmla="*/ 37 h 395"/>
                <a:gd name="T66" fmla="*/ 525 w 751"/>
                <a:gd name="T67" fmla="*/ 93 h 395"/>
                <a:gd name="T68" fmla="*/ 584 w 751"/>
                <a:gd name="T69" fmla="*/ 22 h 395"/>
                <a:gd name="T70" fmla="*/ 446 w 751"/>
                <a:gd name="T71" fmla="*/ 90 h 395"/>
                <a:gd name="T72" fmla="*/ 348 w 751"/>
                <a:gd name="T73" fmla="*/ 7 h 395"/>
                <a:gd name="T74" fmla="*/ 267 w 751"/>
                <a:gd name="T75" fmla="*/ 62 h 395"/>
                <a:gd name="T76" fmla="*/ 301 w 751"/>
                <a:gd name="T77" fmla="*/ 3 h 395"/>
                <a:gd name="T78" fmla="*/ 237 w 751"/>
                <a:gd name="T79" fmla="*/ 80 h 395"/>
                <a:gd name="T80" fmla="*/ 37 w 751"/>
                <a:gd name="T81" fmla="*/ 71 h 395"/>
                <a:gd name="T82" fmla="*/ 25 w 751"/>
                <a:gd name="T83" fmla="*/ 75 h 395"/>
                <a:gd name="T84" fmla="*/ 183 w 751"/>
                <a:gd name="T85" fmla="*/ 156 h 395"/>
                <a:gd name="T86" fmla="*/ 332 w 751"/>
                <a:gd name="T87" fmla="*/ 268 h 395"/>
                <a:gd name="T88" fmla="*/ 500 w 751"/>
                <a:gd name="T89" fmla="*/ 102 h 395"/>
                <a:gd name="T90" fmla="*/ 448 w 751"/>
                <a:gd name="T91" fmla="*/ 10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51" h="395">
                  <a:moveTo>
                    <a:pt x="183" y="156"/>
                  </a:moveTo>
                  <a:cubicBezTo>
                    <a:pt x="186" y="157"/>
                    <a:pt x="188" y="159"/>
                    <a:pt x="191" y="161"/>
                  </a:cubicBezTo>
                  <a:cubicBezTo>
                    <a:pt x="191" y="161"/>
                    <a:pt x="191" y="160"/>
                    <a:pt x="191" y="160"/>
                  </a:cubicBezTo>
                  <a:cubicBezTo>
                    <a:pt x="209" y="137"/>
                    <a:pt x="226" y="115"/>
                    <a:pt x="244" y="93"/>
                  </a:cubicBezTo>
                  <a:cubicBezTo>
                    <a:pt x="244" y="91"/>
                    <a:pt x="247" y="91"/>
                    <a:pt x="248" y="91"/>
                  </a:cubicBezTo>
                  <a:cubicBezTo>
                    <a:pt x="276" y="92"/>
                    <a:pt x="305" y="93"/>
                    <a:pt x="333" y="94"/>
                  </a:cubicBezTo>
                  <a:cubicBezTo>
                    <a:pt x="346" y="95"/>
                    <a:pt x="360" y="96"/>
                    <a:pt x="373" y="96"/>
                  </a:cubicBezTo>
                  <a:cubicBezTo>
                    <a:pt x="392" y="97"/>
                    <a:pt x="411" y="98"/>
                    <a:pt x="430" y="99"/>
                  </a:cubicBezTo>
                  <a:cubicBezTo>
                    <a:pt x="432" y="99"/>
                    <a:pt x="434" y="100"/>
                    <a:pt x="436" y="102"/>
                  </a:cubicBezTo>
                  <a:cubicBezTo>
                    <a:pt x="446" y="113"/>
                    <a:pt x="457" y="124"/>
                    <a:pt x="468" y="136"/>
                  </a:cubicBezTo>
                  <a:cubicBezTo>
                    <a:pt x="428" y="175"/>
                    <a:pt x="388" y="214"/>
                    <a:pt x="348" y="253"/>
                  </a:cubicBezTo>
                  <a:cubicBezTo>
                    <a:pt x="345" y="256"/>
                    <a:pt x="341" y="257"/>
                    <a:pt x="337" y="257"/>
                  </a:cubicBezTo>
                  <a:cubicBezTo>
                    <a:pt x="325" y="260"/>
                    <a:pt x="313" y="262"/>
                    <a:pt x="302" y="264"/>
                  </a:cubicBezTo>
                  <a:cubicBezTo>
                    <a:pt x="299" y="265"/>
                    <a:pt x="296" y="265"/>
                    <a:pt x="293" y="263"/>
                  </a:cubicBezTo>
                  <a:cubicBezTo>
                    <a:pt x="266" y="246"/>
                    <a:pt x="239" y="228"/>
                    <a:pt x="212" y="210"/>
                  </a:cubicBezTo>
                  <a:cubicBezTo>
                    <a:pt x="208" y="208"/>
                    <a:pt x="205" y="206"/>
                    <a:pt x="202" y="203"/>
                  </a:cubicBezTo>
                  <a:cubicBezTo>
                    <a:pt x="200" y="202"/>
                    <a:pt x="199" y="202"/>
                    <a:pt x="198" y="201"/>
                  </a:cubicBezTo>
                  <a:cubicBezTo>
                    <a:pt x="197" y="204"/>
                    <a:pt x="195" y="207"/>
                    <a:pt x="193" y="209"/>
                  </a:cubicBezTo>
                  <a:cubicBezTo>
                    <a:pt x="193" y="209"/>
                    <a:pt x="193" y="209"/>
                    <a:pt x="194" y="209"/>
                  </a:cubicBezTo>
                  <a:cubicBezTo>
                    <a:pt x="214" y="223"/>
                    <a:pt x="235" y="236"/>
                    <a:pt x="256" y="250"/>
                  </a:cubicBezTo>
                  <a:cubicBezTo>
                    <a:pt x="265" y="256"/>
                    <a:pt x="273" y="262"/>
                    <a:pt x="282" y="267"/>
                  </a:cubicBezTo>
                  <a:cubicBezTo>
                    <a:pt x="282" y="268"/>
                    <a:pt x="282" y="268"/>
                    <a:pt x="282" y="269"/>
                  </a:cubicBezTo>
                  <a:cubicBezTo>
                    <a:pt x="249" y="275"/>
                    <a:pt x="215" y="282"/>
                    <a:pt x="181" y="289"/>
                  </a:cubicBezTo>
                  <a:cubicBezTo>
                    <a:pt x="179" y="266"/>
                    <a:pt x="176" y="244"/>
                    <a:pt x="174" y="222"/>
                  </a:cubicBezTo>
                  <a:cubicBezTo>
                    <a:pt x="171" y="222"/>
                    <a:pt x="168" y="223"/>
                    <a:pt x="165" y="223"/>
                  </a:cubicBezTo>
                  <a:cubicBezTo>
                    <a:pt x="165" y="223"/>
                    <a:pt x="165" y="223"/>
                    <a:pt x="165" y="223"/>
                  </a:cubicBezTo>
                  <a:cubicBezTo>
                    <a:pt x="165" y="223"/>
                    <a:pt x="165" y="224"/>
                    <a:pt x="165" y="224"/>
                  </a:cubicBezTo>
                  <a:cubicBezTo>
                    <a:pt x="166" y="233"/>
                    <a:pt x="167" y="242"/>
                    <a:pt x="168" y="250"/>
                  </a:cubicBezTo>
                  <a:cubicBezTo>
                    <a:pt x="169" y="263"/>
                    <a:pt x="170" y="275"/>
                    <a:pt x="171" y="287"/>
                  </a:cubicBezTo>
                  <a:cubicBezTo>
                    <a:pt x="172" y="291"/>
                    <a:pt x="170" y="292"/>
                    <a:pt x="167" y="292"/>
                  </a:cubicBezTo>
                  <a:cubicBezTo>
                    <a:pt x="154" y="295"/>
                    <a:pt x="47" y="317"/>
                    <a:pt x="30" y="320"/>
                  </a:cubicBezTo>
                  <a:cubicBezTo>
                    <a:pt x="20" y="323"/>
                    <a:pt x="10" y="325"/>
                    <a:pt x="0" y="326"/>
                  </a:cubicBezTo>
                  <a:cubicBezTo>
                    <a:pt x="0" y="327"/>
                    <a:pt x="0" y="326"/>
                    <a:pt x="0" y="326"/>
                  </a:cubicBezTo>
                  <a:cubicBezTo>
                    <a:pt x="1" y="329"/>
                    <a:pt x="1" y="333"/>
                    <a:pt x="1" y="336"/>
                  </a:cubicBezTo>
                  <a:cubicBezTo>
                    <a:pt x="2" y="336"/>
                    <a:pt x="2" y="336"/>
                    <a:pt x="2" y="336"/>
                  </a:cubicBezTo>
                  <a:cubicBezTo>
                    <a:pt x="24" y="331"/>
                    <a:pt x="46" y="326"/>
                    <a:pt x="69" y="322"/>
                  </a:cubicBezTo>
                  <a:cubicBezTo>
                    <a:pt x="86" y="318"/>
                    <a:pt x="104" y="315"/>
                    <a:pt x="121" y="311"/>
                  </a:cubicBezTo>
                  <a:cubicBezTo>
                    <a:pt x="137" y="308"/>
                    <a:pt x="153" y="305"/>
                    <a:pt x="169" y="301"/>
                  </a:cubicBezTo>
                  <a:cubicBezTo>
                    <a:pt x="170" y="301"/>
                    <a:pt x="171" y="301"/>
                    <a:pt x="173" y="301"/>
                  </a:cubicBezTo>
                  <a:cubicBezTo>
                    <a:pt x="173" y="308"/>
                    <a:pt x="174" y="315"/>
                    <a:pt x="175" y="321"/>
                  </a:cubicBezTo>
                  <a:cubicBezTo>
                    <a:pt x="177" y="341"/>
                    <a:pt x="179" y="361"/>
                    <a:pt x="181" y="380"/>
                  </a:cubicBezTo>
                  <a:cubicBezTo>
                    <a:pt x="181" y="381"/>
                    <a:pt x="181" y="381"/>
                    <a:pt x="181" y="381"/>
                  </a:cubicBezTo>
                  <a:cubicBezTo>
                    <a:pt x="183" y="380"/>
                    <a:pt x="186" y="380"/>
                    <a:pt x="189" y="380"/>
                  </a:cubicBezTo>
                  <a:cubicBezTo>
                    <a:pt x="190" y="380"/>
                    <a:pt x="190" y="380"/>
                    <a:pt x="191" y="380"/>
                  </a:cubicBezTo>
                  <a:cubicBezTo>
                    <a:pt x="191" y="380"/>
                    <a:pt x="190" y="380"/>
                    <a:pt x="190" y="379"/>
                  </a:cubicBezTo>
                  <a:cubicBezTo>
                    <a:pt x="189" y="365"/>
                    <a:pt x="187" y="350"/>
                    <a:pt x="186" y="336"/>
                  </a:cubicBezTo>
                  <a:cubicBezTo>
                    <a:pt x="185" y="325"/>
                    <a:pt x="184" y="313"/>
                    <a:pt x="182" y="302"/>
                  </a:cubicBezTo>
                  <a:cubicBezTo>
                    <a:pt x="182" y="301"/>
                    <a:pt x="183" y="300"/>
                    <a:pt x="183" y="299"/>
                  </a:cubicBezTo>
                  <a:cubicBezTo>
                    <a:pt x="201" y="295"/>
                    <a:pt x="220" y="291"/>
                    <a:pt x="238" y="287"/>
                  </a:cubicBezTo>
                  <a:cubicBezTo>
                    <a:pt x="256" y="283"/>
                    <a:pt x="274" y="280"/>
                    <a:pt x="293" y="276"/>
                  </a:cubicBezTo>
                  <a:cubicBezTo>
                    <a:pt x="294" y="276"/>
                    <a:pt x="295" y="276"/>
                    <a:pt x="296" y="277"/>
                  </a:cubicBezTo>
                  <a:cubicBezTo>
                    <a:pt x="302" y="280"/>
                    <a:pt x="307" y="284"/>
                    <a:pt x="313" y="288"/>
                  </a:cubicBezTo>
                  <a:cubicBezTo>
                    <a:pt x="307" y="294"/>
                    <a:pt x="301" y="300"/>
                    <a:pt x="294" y="306"/>
                  </a:cubicBezTo>
                  <a:cubicBezTo>
                    <a:pt x="267" y="333"/>
                    <a:pt x="240" y="359"/>
                    <a:pt x="213" y="386"/>
                  </a:cubicBezTo>
                  <a:cubicBezTo>
                    <a:pt x="212" y="387"/>
                    <a:pt x="211" y="387"/>
                    <a:pt x="211" y="388"/>
                  </a:cubicBezTo>
                  <a:cubicBezTo>
                    <a:pt x="213" y="390"/>
                    <a:pt x="216" y="392"/>
                    <a:pt x="218" y="395"/>
                  </a:cubicBezTo>
                  <a:cubicBezTo>
                    <a:pt x="218" y="394"/>
                    <a:pt x="218" y="394"/>
                    <a:pt x="219" y="393"/>
                  </a:cubicBezTo>
                  <a:cubicBezTo>
                    <a:pt x="252" y="361"/>
                    <a:pt x="285" y="328"/>
                    <a:pt x="318" y="296"/>
                  </a:cubicBezTo>
                  <a:cubicBezTo>
                    <a:pt x="319" y="295"/>
                    <a:pt x="320" y="294"/>
                    <a:pt x="322" y="293"/>
                  </a:cubicBezTo>
                  <a:cubicBezTo>
                    <a:pt x="337" y="303"/>
                    <a:pt x="353" y="313"/>
                    <a:pt x="368" y="323"/>
                  </a:cubicBezTo>
                  <a:cubicBezTo>
                    <a:pt x="370" y="320"/>
                    <a:pt x="371" y="318"/>
                    <a:pt x="374" y="315"/>
                  </a:cubicBezTo>
                  <a:cubicBezTo>
                    <a:pt x="373" y="315"/>
                    <a:pt x="373" y="315"/>
                    <a:pt x="373" y="315"/>
                  </a:cubicBezTo>
                  <a:cubicBezTo>
                    <a:pt x="358" y="305"/>
                    <a:pt x="344" y="296"/>
                    <a:pt x="328" y="286"/>
                  </a:cubicBezTo>
                  <a:cubicBezTo>
                    <a:pt x="334" y="280"/>
                    <a:pt x="340" y="275"/>
                    <a:pt x="345" y="269"/>
                  </a:cubicBezTo>
                  <a:cubicBezTo>
                    <a:pt x="351" y="262"/>
                    <a:pt x="359" y="263"/>
                    <a:pt x="366" y="261"/>
                  </a:cubicBezTo>
                  <a:cubicBezTo>
                    <a:pt x="384" y="257"/>
                    <a:pt x="402" y="254"/>
                    <a:pt x="420" y="250"/>
                  </a:cubicBezTo>
                  <a:cubicBezTo>
                    <a:pt x="438" y="246"/>
                    <a:pt x="455" y="243"/>
                    <a:pt x="473" y="239"/>
                  </a:cubicBezTo>
                  <a:cubicBezTo>
                    <a:pt x="488" y="236"/>
                    <a:pt x="503" y="233"/>
                    <a:pt x="517" y="230"/>
                  </a:cubicBezTo>
                  <a:cubicBezTo>
                    <a:pt x="516" y="227"/>
                    <a:pt x="516" y="224"/>
                    <a:pt x="515" y="221"/>
                  </a:cubicBezTo>
                  <a:cubicBezTo>
                    <a:pt x="466" y="231"/>
                    <a:pt x="415" y="241"/>
                    <a:pt x="363" y="252"/>
                  </a:cubicBezTo>
                  <a:cubicBezTo>
                    <a:pt x="401" y="215"/>
                    <a:pt x="437" y="179"/>
                    <a:pt x="474" y="143"/>
                  </a:cubicBezTo>
                  <a:cubicBezTo>
                    <a:pt x="491" y="161"/>
                    <a:pt x="507" y="179"/>
                    <a:pt x="523" y="196"/>
                  </a:cubicBezTo>
                  <a:cubicBezTo>
                    <a:pt x="525" y="193"/>
                    <a:pt x="527" y="191"/>
                    <a:pt x="529" y="189"/>
                  </a:cubicBezTo>
                  <a:cubicBezTo>
                    <a:pt x="514" y="172"/>
                    <a:pt x="498" y="156"/>
                    <a:pt x="483" y="139"/>
                  </a:cubicBezTo>
                  <a:cubicBezTo>
                    <a:pt x="482" y="138"/>
                    <a:pt x="482" y="135"/>
                    <a:pt x="483" y="134"/>
                  </a:cubicBezTo>
                  <a:cubicBezTo>
                    <a:pt x="493" y="124"/>
                    <a:pt x="503" y="115"/>
                    <a:pt x="513" y="105"/>
                  </a:cubicBezTo>
                  <a:cubicBezTo>
                    <a:pt x="515" y="104"/>
                    <a:pt x="516" y="103"/>
                    <a:pt x="518" y="103"/>
                  </a:cubicBezTo>
                  <a:cubicBezTo>
                    <a:pt x="537" y="104"/>
                    <a:pt x="557" y="105"/>
                    <a:pt x="577" y="106"/>
                  </a:cubicBezTo>
                  <a:cubicBezTo>
                    <a:pt x="576" y="110"/>
                    <a:pt x="575" y="114"/>
                    <a:pt x="574" y="118"/>
                  </a:cubicBezTo>
                  <a:cubicBezTo>
                    <a:pt x="568" y="139"/>
                    <a:pt x="562" y="161"/>
                    <a:pt x="556" y="182"/>
                  </a:cubicBezTo>
                  <a:cubicBezTo>
                    <a:pt x="559" y="182"/>
                    <a:pt x="562" y="183"/>
                    <a:pt x="565" y="184"/>
                  </a:cubicBezTo>
                  <a:cubicBezTo>
                    <a:pt x="567" y="179"/>
                    <a:pt x="569" y="173"/>
                    <a:pt x="570" y="168"/>
                  </a:cubicBezTo>
                  <a:cubicBezTo>
                    <a:pt x="574" y="156"/>
                    <a:pt x="577" y="144"/>
                    <a:pt x="580" y="132"/>
                  </a:cubicBezTo>
                  <a:cubicBezTo>
                    <a:pt x="582" y="124"/>
                    <a:pt x="584" y="117"/>
                    <a:pt x="586" y="109"/>
                  </a:cubicBezTo>
                  <a:cubicBezTo>
                    <a:pt x="587" y="106"/>
                    <a:pt x="589" y="106"/>
                    <a:pt x="591" y="106"/>
                  </a:cubicBezTo>
                  <a:cubicBezTo>
                    <a:pt x="619" y="108"/>
                    <a:pt x="646" y="109"/>
                    <a:pt x="673" y="110"/>
                  </a:cubicBezTo>
                  <a:cubicBezTo>
                    <a:pt x="698" y="111"/>
                    <a:pt x="724" y="112"/>
                    <a:pt x="750" y="114"/>
                  </a:cubicBezTo>
                  <a:cubicBezTo>
                    <a:pt x="750" y="114"/>
                    <a:pt x="750" y="114"/>
                    <a:pt x="751" y="114"/>
                  </a:cubicBezTo>
                  <a:cubicBezTo>
                    <a:pt x="750" y="113"/>
                    <a:pt x="750" y="112"/>
                    <a:pt x="750" y="111"/>
                  </a:cubicBezTo>
                  <a:cubicBezTo>
                    <a:pt x="750" y="108"/>
                    <a:pt x="751" y="106"/>
                    <a:pt x="751" y="104"/>
                  </a:cubicBezTo>
                  <a:cubicBezTo>
                    <a:pt x="751" y="104"/>
                    <a:pt x="751" y="104"/>
                    <a:pt x="751" y="104"/>
                  </a:cubicBezTo>
                  <a:cubicBezTo>
                    <a:pt x="722" y="103"/>
                    <a:pt x="694" y="101"/>
                    <a:pt x="666" y="100"/>
                  </a:cubicBezTo>
                  <a:cubicBezTo>
                    <a:pt x="642" y="99"/>
                    <a:pt x="618" y="98"/>
                    <a:pt x="594" y="97"/>
                  </a:cubicBezTo>
                  <a:cubicBezTo>
                    <a:pt x="593" y="97"/>
                    <a:pt x="592" y="97"/>
                    <a:pt x="590" y="96"/>
                  </a:cubicBezTo>
                  <a:cubicBezTo>
                    <a:pt x="593" y="87"/>
                    <a:pt x="596" y="77"/>
                    <a:pt x="598" y="68"/>
                  </a:cubicBezTo>
                  <a:cubicBezTo>
                    <a:pt x="601" y="58"/>
                    <a:pt x="604" y="49"/>
                    <a:pt x="606" y="40"/>
                  </a:cubicBezTo>
                  <a:cubicBezTo>
                    <a:pt x="606" y="38"/>
                    <a:pt x="607" y="37"/>
                    <a:pt x="607" y="36"/>
                  </a:cubicBezTo>
                  <a:cubicBezTo>
                    <a:pt x="604" y="36"/>
                    <a:pt x="601" y="35"/>
                    <a:pt x="598" y="34"/>
                  </a:cubicBezTo>
                  <a:cubicBezTo>
                    <a:pt x="598" y="35"/>
                    <a:pt x="598" y="36"/>
                    <a:pt x="597" y="37"/>
                  </a:cubicBezTo>
                  <a:cubicBezTo>
                    <a:pt x="594" y="48"/>
                    <a:pt x="591" y="59"/>
                    <a:pt x="588" y="71"/>
                  </a:cubicBezTo>
                  <a:cubicBezTo>
                    <a:pt x="585" y="79"/>
                    <a:pt x="583" y="88"/>
                    <a:pt x="580" y="96"/>
                  </a:cubicBezTo>
                  <a:cubicBezTo>
                    <a:pt x="562" y="95"/>
                    <a:pt x="544" y="95"/>
                    <a:pt x="525" y="93"/>
                  </a:cubicBezTo>
                  <a:cubicBezTo>
                    <a:pt x="547" y="72"/>
                    <a:pt x="569" y="50"/>
                    <a:pt x="591" y="29"/>
                  </a:cubicBezTo>
                  <a:cubicBezTo>
                    <a:pt x="588" y="27"/>
                    <a:pt x="586" y="24"/>
                    <a:pt x="584" y="22"/>
                  </a:cubicBezTo>
                  <a:cubicBezTo>
                    <a:pt x="584" y="22"/>
                    <a:pt x="584" y="22"/>
                    <a:pt x="584" y="22"/>
                  </a:cubicBezTo>
                  <a:cubicBezTo>
                    <a:pt x="562" y="44"/>
                    <a:pt x="540" y="65"/>
                    <a:pt x="519" y="87"/>
                  </a:cubicBezTo>
                  <a:cubicBezTo>
                    <a:pt x="514" y="92"/>
                    <a:pt x="509" y="93"/>
                    <a:pt x="502" y="93"/>
                  </a:cubicBezTo>
                  <a:cubicBezTo>
                    <a:pt x="483" y="91"/>
                    <a:pt x="464" y="91"/>
                    <a:pt x="446" y="90"/>
                  </a:cubicBezTo>
                  <a:cubicBezTo>
                    <a:pt x="440" y="90"/>
                    <a:pt x="436" y="88"/>
                    <a:pt x="432" y="84"/>
                  </a:cubicBezTo>
                  <a:cubicBezTo>
                    <a:pt x="406" y="56"/>
                    <a:pt x="380" y="28"/>
                    <a:pt x="354" y="0"/>
                  </a:cubicBezTo>
                  <a:cubicBezTo>
                    <a:pt x="352" y="3"/>
                    <a:pt x="350" y="5"/>
                    <a:pt x="348" y="7"/>
                  </a:cubicBezTo>
                  <a:cubicBezTo>
                    <a:pt x="373" y="34"/>
                    <a:pt x="398" y="61"/>
                    <a:pt x="424" y="89"/>
                  </a:cubicBezTo>
                  <a:cubicBezTo>
                    <a:pt x="366" y="86"/>
                    <a:pt x="310" y="84"/>
                    <a:pt x="252" y="81"/>
                  </a:cubicBezTo>
                  <a:cubicBezTo>
                    <a:pt x="258" y="74"/>
                    <a:pt x="262" y="68"/>
                    <a:pt x="267" y="62"/>
                  </a:cubicBezTo>
                  <a:cubicBezTo>
                    <a:pt x="280" y="45"/>
                    <a:pt x="293" y="28"/>
                    <a:pt x="306" y="11"/>
                  </a:cubicBezTo>
                  <a:cubicBezTo>
                    <a:pt x="307" y="10"/>
                    <a:pt x="308" y="10"/>
                    <a:pt x="308" y="9"/>
                  </a:cubicBezTo>
                  <a:cubicBezTo>
                    <a:pt x="305" y="7"/>
                    <a:pt x="303" y="5"/>
                    <a:pt x="301" y="3"/>
                  </a:cubicBezTo>
                  <a:cubicBezTo>
                    <a:pt x="300" y="4"/>
                    <a:pt x="300" y="5"/>
                    <a:pt x="299" y="6"/>
                  </a:cubicBezTo>
                  <a:cubicBezTo>
                    <a:pt x="280" y="30"/>
                    <a:pt x="262" y="54"/>
                    <a:pt x="243" y="78"/>
                  </a:cubicBezTo>
                  <a:cubicBezTo>
                    <a:pt x="242" y="79"/>
                    <a:pt x="239" y="80"/>
                    <a:pt x="237" y="80"/>
                  </a:cubicBezTo>
                  <a:cubicBezTo>
                    <a:pt x="213" y="79"/>
                    <a:pt x="188" y="78"/>
                    <a:pt x="163" y="77"/>
                  </a:cubicBezTo>
                  <a:cubicBezTo>
                    <a:pt x="136" y="76"/>
                    <a:pt x="109" y="75"/>
                    <a:pt x="82" y="73"/>
                  </a:cubicBezTo>
                  <a:cubicBezTo>
                    <a:pt x="67" y="73"/>
                    <a:pt x="52" y="72"/>
                    <a:pt x="37" y="71"/>
                  </a:cubicBezTo>
                  <a:cubicBezTo>
                    <a:pt x="35" y="71"/>
                    <a:pt x="33" y="71"/>
                    <a:pt x="32" y="71"/>
                  </a:cubicBezTo>
                  <a:cubicBezTo>
                    <a:pt x="29" y="71"/>
                    <a:pt x="27" y="71"/>
                    <a:pt x="25" y="70"/>
                  </a:cubicBezTo>
                  <a:cubicBezTo>
                    <a:pt x="25" y="72"/>
                    <a:pt x="25" y="73"/>
                    <a:pt x="25" y="75"/>
                  </a:cubicBezTo>
                  <a:cubicBezTo>
                    <a:pt x="25" y="77"/>
                    <a:pt x="25" y="79"/>
                    <a:pt x="25" y="80"/>
                  </a:cubicBezTo>
                  <a:cubicBezTo>
                    <a:pt x="94" y="83"/>
                    <a:pt x="163" y="87"/>
                    <a:pt x="234" y="90"/>
                  </a:cubicBezTo>
                  <a:cubicBezTo>
                    <a:pt x="216" y="112"/>
                    <a:pt x="200" y="134"/>
                    <a:pt x="183" y="156"/>
                  </a:cubicBezTo>
                  <a:close/>
                  <a:moveTo>
                    <a:pt x="320" y="280"/>
                  </a:moveTo>
                  <a:cubicBezTo>
                    <a:pt x="316" y="278"/>
                    <a:pt x="313" y="276"/>
                    <a:pt x="308" y="273"/>
                  </a:cubicBezTo>
                  <a:cubicBezTo>
                    <a:pt x="317" y="271"/>
                    <a:pt x="324" y="270"/>
                    <a:pt x="332" y="268"/>
                  </a:cubicBezTo>
                  <a:cubicBezTo>
                    <a:pt x="328" y="272"/>
                    <a:pt x="324" y="276"/>
                    <a:pt x="320" y="280"/>
                  </a:cubicBezTo>
                  <a:close/>
                  <a:moveTo>
                    <a:pt x="448" y="100"/>
                  </a:moveTo>
                  <a:cubicBezTo>
                    <a:pt x="466" y="100"/>
                    <a:pt x="483" y="101"/>
                    <a:pt x="500" y="102"/>
                  </a:cubicBezTo>
                  <a:cubicBezTo>
                    <a:pt x="492" y="111"/>
                    <a:pt x="483" y="120"/>
                    <a:pt x="474" y="130"/>
                  </a:cubicBezTo>
                  <a:cubicBezTo>
                    <a:pt x="465" y="120"/>
                    <a:pt x="456" y="110"/>
                    <a:pt x="447" y="100"/>
                  </a:cubicBezTo>
                  <a:cubicBezTo>
                    <a:pt x="448" y="100"/>
                    <a:pt x="448" y="100"/>
                    <a:pt x="448" y="100"/>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33" name="Freeform 441">
              <a:extLst>
                <a:ext uri="{FF2B5EF4-FFF2-40B4-BE49-F238E27FC236}">
                  <a16:creationId xmlns:a16="http://schemas.microsoft.com/office/drawing/2014/main" id="{EF2AC5E2-178F-9D87-B3EE-2D862DA7E55F}"/>
                </a:ext>
              </a:extLst>
            </p:cNvPr>
            <p:cNvSpPr>
              <a:spLocks/>
            </p:cNvSpPr>
            <p:nvPr/>
          </p:nvSpPr>
          <p:spPr bwMode="auto">
            <a:xfrm>
              <a:off x="6914823" y="3347348"/>
              <a:ext cx="1021759" cy="765820"/>
            </a:xfrm>
            <a:custGeom>
              <a:avLst/>
              <a:gdLst>
                <a:gd name="T0" fmla="*/ 112 w 255"/>
                <a:gd name="T1" fmla="*/ 132 h 191"/>
                <a:gd name="T2" fmla="*/ 114 w 255"/>
                <a:gd name="T3" fmla="*/ 127 h 191"/>
                <a:gd name="T4" fmla="*/ 210 w 255"/>
                <a:gd name="T5" fmla="*/ 84 h 191"/>
                <a:gd name="T6" fmla="*/ 255 w 255"/>
                <a:gd name="T7" fmla="*/ 65 h 191"/>
                <a:gd name="T8" fmla="*/ 251 w 255"/>
                <a:gd name="T9" fmla="*/ 56 h 191"/>
                <a:gd name="T10" fmla="*/ 109 w 255"/>
                <a:gd name="T11" fmla="*/ 119 h 191"/>
                <a:gd name="T12" fmla="*/ 103 w 255"/>
                <a:gd name="T13" fmla="*/ 100 h 191"/>
                <a:gd name="T14" fmla="*/ 89 w 255"/>
                <a:gd name="T15" fmla="*/ 50 h 191"/>
                <a:gd name="T16" fmla="*/ 76 w 255"/>
                <a:gd name="T17" fmla="*/ 1 h 191"/>
                <a:gd name="T18" fmla="*/ 76 w 255"/>
                <a:gd name="T19" fmla="*/ 0 h 191"/>
                <a:gd name="T20" fmla="*/ 65 w 255"/>
                <a:gd name="T21" fmla="*/ 3 h 191"/>
                <a:gd name="T22" fmla="*/ 69 w 255"/>
                <a:gd name="T23" fmla="*/ 12 h 191"/>
                <a:gd name="T24" fmla="*/ 85 w 255"/>
                <a:gd name="T25" fmla="*/ 70 h 191"/>
                <a:gd name="T26" fmla="*/ 100 w 255"/>
                <a:gd name="T27" fmla="*/ 123 h 191"/>
                <a:gd name="T28" fmla="*/ 0 w 255"/>
                <a:gd name="T29" fmla="*/ 168 h 191"/>
                <a:gd name="T30" fmla="*/ 4 w 255"/>
                <a:gd name="T31" fmla="*/ 177 h 191"/>
                <a:gd name="T32" fmla="*/ 10 w 255"/>
                <a:gd name="T33" fmla="*/ 174 h 191"/>
                <a:gd name="T34" fmla="*/ 77 w 255"/>
                <a:gd name="T35" fmla="*/ 144 h 191"/>
                <a:gd name="T36" fmla="*/ 102 w 255"/>
                <a:gd name="T37" fmla="*/ 132 h 191"/>
                <a:gd name="T38" fmla="*/ 118 w 255"/>
                <a:gd name="T39" fmla="*/ 190 h 191"/>
                <a:gd name="T40" fmla="*/ 118 w 255"/>
                <a:gd name="T41" fmla="*/ 191 h 191"/>
                <a:gd name="T42" fmla="*/ 128 w 255"/>
                <a:gd name="T43" fmla="*/ 189 h 191"/>
                <a:gd name="T44" fmla="*/ 127 w 255"/>
                <a:gd name="T45" fmla="*/ 187 h 191"/>
                <a:gd name="T46" fmla="*/ 112 w 255"/>
                <a:gd name="T47" fmla="*/ 13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5" h="191">
                  <a:moveTo>
                    <a:pt x="112" y="132"/>
                  </a:moveTo>
                  <a:cubicBezTo>
                    <a:pt x="111" y="130"/>
                    <a:pt x="112" y="128"/>
                    <a:pt x="114" y="127"/>
                  </a:cubicBezTo>
                  <a:cubicBezTo>
                    <a:pt x="146" y="113"/>
                    <a:pt x="178" y="98"/>
                    <a:pt x="210" y="84"/>
                  </a:cubicBezTo>
                  <a:cubicBezTo>
                    <a:pt x="225" y="78"/>
                    <a:pt x="240" y="71"/>
                    <a:pt x="255" y="65"/>
                  </a:cubicBezTo>
                  <a:cubicBezTo>
                    <a:pt x="253" y="62"/>
                    <a:pt x="251" y="59"/>
                    <a:pt x="251" y="56"/>
                  </a:cubicBezTo>
                  <a:cubicBezTo>
                    <a:pt x="204" y="77"/>
                    <a:pt x="156" y="98"/>
                    <a:pt x="109" y="119"/>
                  </a:cubicBezTo>
                  <a:cubicBezTo>
                    <a:pt x="107" y="113"/>
                    <a:pt x="105" y="107"/>
                    <a:pt x="103" y="100"/>
                  </a:cubicBezTo>
                  <a:cubicBezTo>
                    <a:pt x="98" y="84"/>
                    <a:pt x="94" y="67"/>
                    <a:pt x="89" y="50"/>
                  </a:cubicBezTo>
                  <a:cubicBezTo>
                    <a:pt x="85" y="34"/>
                    <a:pt x="80" y="18"/>
                    <a:pt x="76" y="1"/>
                  </a:cubicBezTo>
                  <a:cubicBezTo>
                    <a:pt x="76" y="1"/>
                    <a:pt x="76" y="1"/>
                    <a:pt x="76" y="0"/>
                  </a:cubicBezTo>
                  <a:cubicBezTo>
                    <a:pt x="73" y="2"/>
                    <a:pt x="69" y="3"/>
                    <a:pt x="65" y="3"/>
                  </a:cubicBezTo>
                  <a:cubicBezTo>
                    <a:pt x="67" y="5"/>
                    <a:pt x="67" y="7"/>
                    <a:pt x="69" y="12"/>
                  </a:cubicBezTo>
                  <a:cubicBezTo>
                    <a:pt x="74" y="31"/>
                    <a:pt x="80" y="50"/>
                    <a:pt x="85" y="70"/>
                  </a:cubicBezTo>
                  <a:cubicBezTo>
                    <a:pt x="90" y="87"/>
                    <a:pt x="95" y="105"/>
                    <a:pt x="100" y="123"/>
                  </a:cubicBezTo>
                  <a:cubicBezTo>
                    <a:pt x="66" y="138"/>
                    <a:pt x="33" y="153"/>
                    <a:pt x="0" y="168"/>
                  </a:cubicBezTo>
                  <a:cubicBezTo>
                    <a:pt x="2" y="170"/>
                    <a:pt x="4" y="173"/>
                    <a:pt x="4" y="177"/>
                  </a:cubicBezTo>
                  <a:cubicBezTo>
                    <a:pt x="6" y="176"/>
                    <a:pt x="7" y="175"/>
                    <a:pt x="10" y="174"/>
                  </a:cubicBezTo>
                  <a:cubicBezTo>
                    <a:pt x="32" y="164"/>
                    <a:pt x="55" y="154"/>
                    <a:pt x="77" y="144"/>
                  </a:cubicBezTo>
                  <a:cubicBezTo>
                    <a:pt x="85" y="140"/>
                    <a:pt x="94" y="136"/>
                    <a:pt x="102" y="132"/>
                  </a:cubicBezTo>
                  <a:cubicBezTo>
                    <a:pt x="108" y="152"/>
                    <a:pt x="113" y="171"/>
                    <a:pt x="118" y="190"/>
                  </a:cubicBezTo>
                  <a:cubicBezTo>
                    <a:pt x="118" y="190"/>
                    <a:pt x="118" y="191"/>
                    <a:pt x="118" y="191"/>
                  </a:cubicBezTo>
                  <a:cubicBezTo>
                    <a:pt x="121" y="190"/>
                    <a:pt x="125" y="189"/>
                    <a:pt x="128" y="189"/>
                  </a:cubicBezTo>
                  <a:cubicBezTo>
                    <a:pt x="128" y="188"/>
                    <a:pt x="127" y="188"/>
                    <a:pt x="127" y="187"/>
                  </a:cubicBezTo>
                  <a:cubicBezTo>
                    <a:pt x="122" y="169"/>
                    <a:pt x="117" y="150"/>
                    <a:pt x="112" y="132"/>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34" name="Freeform 442">
              <a:extLst>
                <a:ext uri="{FF2B5EF4-FFF2-40B4-BE49-F238E27FC236}">
                  <a16:creationId xmlns:a16="http://schemas.microsoft.com/office/drawing/2014/main" id="{AABF62BF-2BDB-CD81-EB84-330A7601ECFE}"/>
                </a:ext>
              </a:extLst>
            </p:cNvPr>
            <p:cNvSpPr>
              <a:spLocks/>
            </p:cNvSpPr>
            <p:nvPr/>
          </p:nvSpPr>
          <p:spPr bwMode="auto">
            <a:xfrm>
              <a:off x="6548909" y="3093408"/>
              <a:ext cx="473889" cy="119972"/>
            </a:xfrm>
            <a:custGeom>
              <a:avLst/>
              <a:gdLst>
                <a:gd name="T0" fmla="*/ 55 w 118"/>
                <a:gd name="T1" fmla="*/ 19 h 30"/>
                <a:gd name="T2" fmla="*/ 111 w 118"/>
                <a:gd name="T3" fmla="*/ 29 h 30"/>
                <a:gd name="T4" fmla="*/ 117 w 118"/>
                <a:gd name="T5" fmla="*/ 30 h 30"/>
                <a:gd name="T6" fmla="*/ 117 w 118"/>
                <a:gd name="T7" fmla="*/ 30 h 30"/>
                <a:gd name="T8" fmla="*/ 118 w 118"/>
                <a:gd name="T9" fmla="*/ 21 h 30"/>
                <a:gd name="T10" fmla="*/ 2 w 118"/>
                <a:gd name="T11" fmla="*/ 0 h 30"/>
                <a:gd name="T12" fmla="*/ 0 w 118"/>
                <a:gd name="T13" fmla="*/ 10 h 30"/>
                <a:gd name="T14" fmla="*/ 1 w 118"/>
                <a:gd name="T15" fmla="*/ 10 h 30"/>
                <a:gd name="T16" fmla="*/ 55 w 118"/>
                <a:gd name="T17" fmla="*/ 1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30">
                  <a:moveTo>
                    <a:pt x="55" y="19"/>
                  </a:moveTo>
                  <a:cubicBezTo>
                    <a:pt x="73" y="22"/>
                    <a:pt x="92" y="26"/>
                    <a:pt x="111" y="29"/>
                  </a:cubicBezTo>
                  <a:cubicBezTo>
                    <a:pt x="113" y="29"/>
                    <a:pt x="115" y="29"/>
                    <a:pt x="117" y="30"/>
                  </a:cubicBezTo>
                  <a:cubicBezTo>
                    <a:pt x="117" y="30"/>
                    <a:pt x="117" y="30"/>
                    <a:pt x="117" y="30"/>
                  </a:cubicBezTo>
                  <a:cubicBezTo>
                    <a:pt x="117" y="27"/>
                    <a:pt x="117" y="24"/>
                    <a:pt x="118" y="21"/>
                  </a:cubicBezTo>
                  <a:cubicBezTo>
                    <a:pt x="81" y="14"/>
                    <a:pt x="41" y="7"/>
                    <a:pt x="2" y="0"/>
                  </a:cubicBezTo>
                  <a:cubicBezTo>
                    <a:pt x="2" y="4"/>
                    <a:pt x="1" y="7"/>
                    <a:pt x="0" y="10"/>
                  </a:cubicBezTo>
                  <a:cubicBezTo>
                    <a:pt x="1" y="10"/>
                    <a:pt x="1" y="10"/>
                    <a:pt x="1" y="10"/>
                  </a:cubicBezTo>
                  <a:cubicBezTo>
                    <a:pt x="19" y="13"/>
                    <a:pt x="37" y="16"/>
                    <a:pt x="55" y="19"/>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35" name="Freeform 443">
              <a:extLst>
                <a:ext uri="{FF2B5EF4-FFF2-40B4-BE49-F238E27FC236}">
                  <a16:creationId xmlns:a16="http://schemas.microsoft.com/office/drawing/2014/main" id="{E54E9C56-B11F-DFB9-6A69-F48F831C45D3}"/>
                </a:ext>
              </a:extLst>
            </p:cNvPr>
            <p:cNvSpPr>
              <a:spLocks/>
            </p:cNvSpPr>
            <p:nvPr/>
          </p:nvSpPr>
          <p:spPr bwMode="auto">
            <a:xfrm>
              <a:off x="7684640" y="3651277"/>
              <a:ext cx="327922" cy="861797"/>
            </a:xfrm>
            <a:custGeom>
              <a:avLst/>
              <a:gdLst>
                <a:gd name="T0" fmla="*/ 41 w 82"/>
                <a:gd name="T1" fmla="*/ 122 h 215"/>
                <a:gd name="T2" fmla="*/ 56 w 82"/>
                <a:gd name="T3" fmla="*/ 78 h 215"/>
                <a:gd name="T4" fmla="*/ 78 w 82"/>
                <a:gd name="T5" fmla="*/ 15 h 215"/>
                <a:gd name="T6" fmla="*/ 81 w 82"/>
                <a:gd name="T7" fmla="*/ 7 h 215"/>
                <a:gd name="T8" fmla="*/ 82 w 82"/>
                <a:gd name="T9" fmla="*/ 4 h 215"/>
                <a:gd name="T10" fmla="*/ 74 w 82"/>
                <a:gd name="T11" fmla="*/ 0 h 215"/>
                <a:gd name="T12" fmla="*/ 54 w 82"/>
                <a:gd name="T13" fmla="*/ 57 h 215"/>
                <a:gd name="T14" fmla="*/ 3 w 82"/>
                <a:gd name="T15" fmla="*/ 202 h 215"/>
                <a:gd name="T16" fmla="*/ 0 w 82"/>
                <a:gd name="T17" fmla="*/ 211 h 215"/>
                <a:gd name="T18" fmla="*/ 0 w 82"/>
                <a:gd name="T19" fmla="*/ 211 h 215"/>
                <a:gd name="T20" fmla="*/ 9 w 82"/>
                <a:gd name="T21" fmla="*/ 215 h 215"/>
                <a:gd name="T22" fmla="*/ 18 w 82"/>
                <a:gd name="T23" fmla="*/ 186 h 215"/>
                <a:gd name="T24" fmla="*/ 41 w 82"/>
                <a:gd name="T25" fmla="*/ 12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215">
                  <a:moveTo>
                    <a:pt x="41" y="122"/>
                  </a:moveTo>
                  <a:cubicBezTo>
                    <a:pt x="46" y="108"/>
                    <a:pt x="51" y="93"/>
                    <a:pt x="56" y="78"/>
                  </a:cubicBezTo>
                  <a:cubicBezTo>
                    <a:pt x="64" y="57"/>
                    <a:pt x="71" y="36"/>
                    <a:pt x="78" y="15"/>
                  </a:cubicBezTo>
                  <a:cubicBezTo>
                    <a:pt x="79" y="12"/>
                    <a:pt x="80" y="10"/>
                    <a:pt x="81" y="7"/>
                  </a:cubicBezTo>
                  <a:cubicBezTo>
                    <a:pt x="81" y="6"/>
                    <a:pt x="82" y="5"/>
                    <a:pt x="82" y="4"/>
                  </a:cubicBezTo>
                  <a:cubicBezTo>
                    <a:pt x="79" y="3"/>
                    <a:pt x="76" y="2"/>
                    <a:pt x="74" y="0"/>
                  </a:cubicBezTo>
                  <a:cubicBezTo>
                    <a:pt x="67" y="19"/>
                    <a:pt x="60" y="38"/>
                    <a:pt x="54" y="57"/>
                  </a:cubicBezTo>
                  <a:cubicBezTo>
                    <a:pt x="48" y="72"/>
                    <a:pt x="10" y="181"/>
                    <a:pt x="3" y="202"/>
                  </a:cubicBezTo>
                  <a:cubicBezTo>
                    <a:pt x="2" y="205"/>
                    <a:pt x="1" y="208"/>
                    <a:pt x="0" y="211"/>
                  </a:cubicBezTo>
                  <a:cubicBezTo>
                    <a:pt x="0" y="211"/>
                    <a:pt x="0" y="211"/>
                    <a:pt x="0" y="211"/>
                  </a:cubicBezTo>
                  <a:cubicBezTo>
                    <a:pt x="3" y="212"/>
                    <a:pt x="6" y="213"/>
                    <a:pt x="9" y="215"/>
                  </a:cubicBezTo>
                  <a:cubicBezTo>
                    <a:pt x="12" y="205"/>
                    <a:pt x="15" y="196"/>
                    <a:pt x="18" y="186"/>
                  </a:cubicBezTo>
                  <a:cubicBezTo>
                    <a:pt x="26" y="165"/>
                    <a:pt x="33" y="143"/>
                    <a:pt x="41" y="122"/>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36" name="Freeform 444">
              <a:extLst>
                <a:ext uri="{FF2B5EF4-FFF2-40B4-BE49-F238E27FC236}">
                  <a16:creationId xmlns:a16="http://schemas.microsoft.com/office/drawing/2014/main" id="{AFB11412-72B8-3F7B-A72C-7B6FDD94B757}"/>
                </a:ext>
              </a:extLst>
            </p:cNvPr>
            <p:cNvSpPr>
              <a:spLocks/>
            </p:cNvSpPr>
            <p:nvPr/>
          </p:nvSpPr>
          <p:spPr bwMode="auto">
            <a:xfrm>
              <a:off x="10517971" y="2411570"/>
              <a:ext cx="347918" cy="477888"/>
            </a:xfrm>
            <a:custGeom>
              <a:avLst/>
              <a:gdLst>
                <a:gd name="T0" fmla="*/ 80 w 87"/>
                <a:gd name="T1" fmla="*/ 119 h 119"/>
                <a:gd name="T2" fmla="*/ 87 w 87"/>
                <a:gd name="T3" fmla="*/ 113 h 119"/>
                <a:gd name="T4" fmla="*/ 86 w 87"/>
                <a:gd name="T5" fmla="*/ 112 h 119"/>
                <a:gd name="T6" fmla="*/ 8 w 87"/>
                <a:gd name="T7" fmla="*/ 1 h 119"/>
                <a:gd name="T8" fmla="*/ 8 w 87"/>
                <a:gd name="T9" fmla="*/ 0 h 119"/>
                <a:gd name="T10" fmla="*/ 0 w 87"/>
                <a:gd name="T11" fmla="*/ 5 h 119"/>
                <a:gd name="T12" fmla="*/ 80 w 87"/>
                <a:gd name="T13" fmla="*/ 119 h 119"/>
              </a:gdLst>
              <a:ahLst/>
              <a:cxnLst>
                <a:cxn ang="0">
                  <a:pos x="T0" y="T1"/>
                </a:cxn>
                <a:cxn ang="0">
                  <a:pos x="T2" y="T3"/>
                </a:cxn>
                <a:cxn ang="0">
                  <a:pos x="T4" y="T5"/>
                </a:cxn>
                <a:cxn ang="0">
                  <a:pos x="T6" y="T7"/>
                </a:cxn>
                <a:cxn ang="0">
                  <a:pos x="T8" y="T9"/>
                </a:cxn>
                <a:cxn ang="0">
                  <a:pos x="T10" y="T11"/>
                </a:cxn>
                <a:cxn ang="0">
                  <a:pos x="T12" y="T13"/>
                </a:cxn>
              </a:cxnLst>
              <a:rect l="0" t="0" r="r" b="b"/>
              <a:pathLst>
                <a:path w="87" h="119">
                  <a:moveTo>
                    <a:pt x="80" y="119"/>
                  </a:moveTo>
                  <a:cubicBezTo>
                    <a:pt x="82" y="117"/>
                    <a:pt x="84" y="115"/>
                    <a:pt x="87" y="113"/>
                  </a:cubicBezTo>
                  <a:cubicBezTo>
                    <a:pt x="87" y="113"/>
                    <a:pt x="86" y="112"/>
                    <a:pt x="86" y="112"/>
                  </a:cubicBezTo>
                  <a:cubicBezTo>
                    <a:pt x="60" y="75"/>
                    <a:pt x="34" y="38"/>
                    <a:pt x="8" y="1"/>
                  </a:cubicBezTo>
                  <a:cubicBezTo>
                    <a:pt x="8" y="0"/>
                    <a:pt x="8" y="0"/>
                    <a:pt x="8" y="0"/>
                  </a:cubicBezTo>
                  <a:cubicBezTo>
                    <a:pt x="5" y="2"/>
                    <a:pt x="3" y="4"/>
                    <a:pt x="0" y="5"/>
                  </a:cubicBezTo>
                  <a:cubicBezTo>
                    <a:pt x="26" y="43"/>
                    <a:pt x="53" y="81"/>
                    <a:pt x="80" y="119"/>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37" name="Freeform 445">
              <a:extLst>
                <a:ext uri="{FF2B5EF4-FFF2-40B4-BE49-F238E27FC236}">
                  <a16:creationId xmlns:a16="http://schemas.microsoft.com/office/drawing/2014/main" id="{167695C4-FE9C-07E7-98AD-80ABE86D2541}"/>
                </a:ext>
              </a:extLst>
            </p:cNvPr>
            <p:cNvSpPr>
              <a:spLocks/>
            </p:cNvSpPr>
            <p:nvPr/>
          </p:nvSpPr>
          <p:spPr bwMode="auto">
            <a:xfrm>
              <a:off x="6930819" y="4109168"/>
              <a:ext cx="379910" cy="123971"/>
            </a:xfrm>
            <a:custGeom>
              <a:avLst/>
              <a:gdLst>
                <a:gd name="T0" fmla="*/ 95 w 95"/>
                <a:gd name="T1" fmla="*/ 21 h 31"/>
                <a:gd name="T2" fmla="*/ 56 w 95"/>
                <a:gd name="T3" fmla="*/ 12 h 31"/>
                <a:gd name="T4" fmla="*/ 2 w 95"/>
                <a:gd name="T5" fmla="*/ 0 h 31"/>
                <a:gd name="T6" fmla="*/ 0 w 95"/>
                <a:gd name="T7" fmla="*/ 9 h 31"/>
                <a:gd name="T8" fmla="*/ 93 w 95"/>
                <a:gd name="T9" fmla="*/ 31 h 31"/>
                <a:gd name="T10" fmla="*/ 95 w 95"/>
                <a:gd name="T11" fmla="*/ 21 h 31"/>
                <a:gd name="T12" fmla="*/ 95 w 95"/>
                <a:gd name="T13" fmla="*/ 21 h 31"/>
              </a:gdLst>
              <a:ahLst/>
              <a:cxnLst>
                <a:cxn ang="0">
                  <a:pos x="T0" y="T1"/>
                </a:cxn>
                <a:cxn ang="0">
                  <a:pos x="T2" y="T3"/>
                </a:cxn>
                <a:cxn ang="0">
                  <a:pos x="T4" y="T5"/>
                </a:cxn>
                <a:cxn ang="0">
                  <a:pos x="T6" y="T7"/>
                </a:cxn>
                <a:cxn ang="0">
                  <a:pos x="T8" y="T9"/>
                </a:cxn>
                <a:cxn ang="0">
                  <a:pos x="T10" y="T11"/>
                </a:cxn>
                <a:cxn ang="0">
                  <a:pos x="T12" y="T13"/>
                </a:cxn>
              </a:cxnLst>
              <a:rect l="0" t="0" r="r" b="b"/>
              <a:pathLst>
                <a:path w="95" h="31">
                  <a:moveTo>
                    <a:pt x="95" y="21"/>
                  </a:moveTo>
                  <a:cubicBezTo>
                    <a:pt x="82" y="18"/>
                    <a:pt x="69" y="15"/>
                    <a:pt x="56" y="12"/>
                  </a:cubicBezTo>
                  <a:cubicBezTo>
                    <a:pt x="38" y="8"/>
                    <a:pt x="20" y="4"/>
                    <a:pt x="2" y="0"/>
                  </a:cubicBezTo>
                  <a:cubicBezTo>
                    <a:pt x="2" y="4"/>
                    <a:pt x="1" y="7"/>
                    <a:pt x="0" y="9"/>
                  </a:cubicBezTo>
                  <a:cubicBezTo>
                    <a:pt x="31" y="17"/>
                    <a:pt x="62" y="24"/>
                    <a:pt x="93" y="31"/>
                  </a:cubicBezTo>
                  <a:cubicBezTo>
                    <a:pt x="93" y="28"/>
                    <a:pt x="94" y="24"/>
                    <a:pt x="95" y="21"/>
                  </a:cubicBezTo>
                  <a:cubicBezTo>
                    <a:pt x="95" y="21"/>
                    <a:pt x="95" y="21"/>
                    <a:pt x="95" y="21"/>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38" name="Freeform 446">
              <a:extLst>
                <a:ext uri="{FF2B5EF4-FFF2-40B4-BE49-F238E27FC236}">
                  <a16:creationId xmlns:a16="http://schemas.microsoft.com/office/drawing/2014/main" id="{FDA7C39D-A839-7270-EB12-BBDDCCE6B805}"/>
                </a:ext>
              </a:extLst>
            </p:cNvPr>
            <p:cNvSpPr>
              <a:spLocks/>
            </p:cNvSpPr>
            <p:nvPr/>
          </p:nvSpPr>
          <p:spPr bwMode="auto">
            <a:xfrm>
              <a:off x="8706399" y="4763014"/>
              <a:ext cx="1001764" cy="849800"/>
            </a:xfrm>
            <a:custGeom>
              <a:avLst/>
              <a:gdLst>
                <a:gd name="T0" fmla="*/ 250 w 250"/>
                <a:gd name="T1" fmla="*/ 205 h 212"/>
                <a:gd name="T2" fmla="*/ 195 w 250"/>
                <a:gd name="T3" fmla="*/ 158 h 212"/>
                <a:gd name="T4" fmla="*/ 86 w 250"/>
                <a:gd name="T5" fmla="*/ 67 h 212"/>
                <a:gd name="T6" fmla="*/ 7 w 250"/>
                <a:gd name="T7" fmla="*/ 1 h 212"/>
                <a:gd name="T8" fmla="*/ 6 w 250"/>
                <a:gd name="T9" fmla="*/ 0 h 212"/>
                <a:gd name="T10" fmla="*/ 0 w 250"/>
                <a:gd name="T11" fmla="*/ 7 h 212"/>
                <a:gd name="T12" fmla="*/ 244 w 250"/>
                <a:gd name="T13" fmla="*/ 212 h 212"/>
                <a:gd name="T14" fmla="*/ 250 w 250"/>
                <a:gd name="T15" fmla="*/ 205 h 212"/>
                <a:gd name="T16" fmla="*/ 250 w 250"/>
                <a:gd name="T17" fmla="*/ 20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212">
                  <a:moveTo>
                    <a:pt x="250" y="205"/>
                  </a:moveTo>
                  <a:cubicBezTo>
                    <a:pt x="232" y="189"/>
                    <a:pt x="213" y="174"/>
                    <a:pt x="195" y="158"/>
                  </a:cubicBezTo>
                  <a:cubicBezTo>
                    <a:pt x="159" y="128"/>
                    <a:pt x="122" y="98"/>
                    <a:pt x="86" y="67"/>
                  </a:cubicBezTo>
                  <a:cubicBezTo>
                    <a:pt x="60" y="45"/>
                    <a:pt x="34" y="23"/>
                    <a:pt x="7" y="1"/>
                  </a:cubicBezTo>
                  <a:cubicBezTo>
                    <a:pt x="7" y="1"/>
                    <a:pt x="7" y="0"/>
                    <a:pt x="6" y="0"/>
                  </a:cubicBezTo>
                  <a:cubicBezTo>
                    <a:pt x="4" y="2"/>
                    <a:pt x="2" y="5"/>
                    <a:pt x="0" y="7"/>
                  </a:cubicBezTo>
                  <a:cubicBezTo>
                    <a:pt x="81" y="75"/>
                    <a:pt x="163" y="144"/>
                    <a:pt x="244" y="212"/>
                  </a:cubicBezTo>
                  <a:cubicBezTo>
                    <a:pt x="246" y="209"/>
                    <a:pt x="248" y="207"/>
                    <a:pt x="250" y="205"/>
                  </a:cubicBezTo>
                  <a:cubicBezTo>
                    <a:pt x="250" y="205"/>
                    <a:pt x="250" y="205"/>
                    <a:pt x="250" y="205"/>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39" name="Freeform 447">
              <a:extLst>
                <a:ext uri="{FF2B5EF4-FFF2-40B4-BE49-F238E27FC236}">
                  <a16:creationId xmlns:a16="http://schemas.microsoft.com/office/drawing/2014/main" id="{631CE7AC-EF7F-400D-88A8-7158F78DD93A}"/>
                </a:ext>
              </a:extLst>
            </p:cNvPr>
            <p:cNvSpPr>
              <a:spLocks/>
            </p:cNvSpPr>
            <p:nvPr/>
          </p:nvSpPr>
          <p:spPr bwMode="auto">
            <a:xfrm>
              <a:off x="9840131" y="5098934"/>
              <a:ext cx="577864" cy="219948"/>
            </a:xfrm>
            <a:custGeom>
              <a:avLst/>
              <a:gdLst>
                <a:gd name="T0" fmla="*/ 140 w 144"/>
                <a:gd name="T1" fmla="*/ 0 h 55"/>
                <a:gd name="T2" fmla="*/ 86 w 144"/>
                <a:gd name="T3" fmla="*/ 18 h 55"/>
                <a:gd name="T4" fmla="*/ 37 w 144"/>
                <a:gd name="T5" fmla="*/ 34 h 55"/>
                <a:gd name="T6" fmla="*/ 0 w 144"/>
                <a:gd name="T7" fmla="*/ 47 h 55"/>
                <a:gd name="T8" fmla="*/ 0 w 144"/>
                <a:gd name="T9" fmla="*/ 47 h 55"/>
                <a:gd name="T10" fmla="*/ 3 w 144"/>
                <a:gd name="T11" fmla="*/ 55 h 55"/>
                <a:gd name="T12" fmla="*/ 144 w 144"/>
                <a:gd name="T13" fmla="*/ 11 h 55"/>
                <a:gd name="T14" fmla="*/ 141 w 144"/>
                <a:gd name="T15" fmla="*/ 0 h 55"/>
                <a:gd name="T16" fmla="*/ 140 w 144"/>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55">
                  <a:moveTo>
                    <a:pt x="140" y="0"/>
                  </a:moveTo>
                  <a:cubicBezTo>
                    <a:pt x="122" y="6"/>
                    <a:pt x="104" y="12"/>
                    <a:pt x="86" y="18"/>
                  </a:cubicBezTo>
                  <a:cubicBezTo>
                    <a:pt x="70" y="23"/>
                    <a:pt x="53" y="29"/>
                    <a:pt x="37" y="34"/>
                  </a:cubicBezTo>
                  <a:cubicBezTo>
                    <a:pt x="24" y="38"/>
                    <a:pt x="12" y="43"/>
                    <a:pt x="0" y="47"/>
                  </a:cubicBezTo>
                  <a:cubicBezTo>
                    <a:pt x="0" y="47"/>
                    <a:pt x="0" y="47"/>
                    <a:pt x="0" y="47"/>
                  </a:cubicBezTo>
                  <a:cubicBezTo>
                    <a:pt x="1" y="49"/>
                    <a:pt x="2" y="52"/>
                    <a:pt x="3" y="55"/>
                  </a:cubicBezTo>
                  <a:cubicBezTo>
                    <a:pt x="36" y="45"/>
                    <a:pt x="124" y="15"/>
                    <a:pt x="144" y="11"/>
                  </a:cubicBezTo>
                  <a:cubicBezTo>
                    <a:pt x="143" y="7"/>
                    <a:pt x="141" y="4"/>
                    <a:pt x="141" y="0"/>
                  </a:cubicBezTo>
                  <a:cubicBezTo>
                    <a:pt x="141" y="0"/>
                    <a:pt x="141" y="0"/>
                    <a:pt x="140" y="0"/>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40" name="Freeform 448">
              <a:extLst>
                <a:ext uri="{FF2B5EF4-FFF2-40B4-BE49-F238E27FC236}">
                  <a16:creationId xmlns:a16="http://schemas.microsoft.com/office/drawing/2014/main" id="{C0D1AF71-423B-52CD-A5C7-C18AC3126EE7}"/>
                </a:ext>
              </a:extLst>
            </p:cNvPr>
            <p:cNvSpPr>
              <a:spLocks/>
            </p:cNvSpPr>
            <p:nvPr/>
          </p:nvSpPr>
          <p:spPr bwMode="auto">
            <a:xfrm>
              <a:off x="10569959" y="4321118"/>
              <a:ext cx="239943" cy="629852"/>
            </a:xfrm>
            <a:custGeom>
              <a:avLst/>
              <a:gdLst>
                <a:gd name="T0" fmla="*/ 37 w 60"/>
                <a:gd name="T1" fmla="*/ 45 h 157"/>
                <a:gd name="T2" fmla="*/ 17 w 60"/>
                <a:gd name="T3" fmla="*/ 103 h 157"/>
                <a:gd name="T4" fmla="*/ 0 w 60"/>
                <a:gd name="T5" fmla="*/ 154 h 157"/>
                <a:gd name="T6" fmla="*/ 9 w 60"/>
                <a:gd name="T7" fmla="*/ 157 h 157"/>
                <a:gd name="T8" fmla="*/ 9 w 60"/>
                <a:gd name="T9" fmla="*/ 157 h 157"/>
                <a:gd name="T10" fmla="*/ 60 w 60"/>
                <a:gd name="T11" fmla="*/ 3 h 157"/>
                <a:gd name="T12" fmla="*/ 52 w 60"/>
                <a:gd name="T13" fmla="*/ 0 h 157"/>
                <a:gd name="T14" fmla="*/ 37 w 60"/>
                <a:gd name="T15" fmla="*/ 45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157">
                  <a:moveTo>
                    <a:pt x="37" y="45"/>
                  </a:moveTo>
                  <a:cubicBezTo>
                    <a:pt x="30" y="64"/>
                    <a:pt x="24" y="84"/>
                    <a:pt x="17" y="103"/>
                  </a:cubicBezTo>
                  <a:cubicBezTo>
                    <a:pt x="12" y="120"/>
                    <a:pt x="6" y="137"/>
                    <a:pt x="0" y="154"/>
                  </a:cubicBezTo>
                  <a:cubicBezTo>
                    <a:pt x="3" y="154"/>
                    <a:pt x="7" y="155"/>
                    <a:pt x="9" y="157"/>
                  </a:cubicBezTo>
                  <a:cubicBezTo>
                    <a:pt x="9" y="157"/>
                    <a:pt x="9" y="157"/>
                    <a:pt x="9" y="157"/>
                  </a:cubicBezTo>
                  <a:cubicBezTo>
                    <a:pt x="26" y="106"/>
                    <a:pt x="43" y="54"/>
                    <a:pt x="60" y="3"/>
                  </a:cubicBezTo>
                  <a:cubicBezTo>
                    <a:pt x="57" y="2"/>
                    <a:pt x="54" y="1"/>
                    <a:pt x="52" y="0"/>
                  </a:cubicBezTo>
                  <a:cubicBezTo>
                    <a:pt x="47" y="15"/>
                    <a:pt x="42" y="30"/>
                    <a:pt x="37" y="45"/>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41" name="Freeform 449">
              <a:extLst>
                <a:ext uri="{FF2B5EF4-FFF2-40B4-BE49-F238E27FC236}">
                  <a16:creationId xmlns:a16="http://schemas.microsoft.com/office/drawing/2014/main" id="{57E1FF19-50BC-9459-797C-95E817E8D2AF}"/>
                </a:ext>
              </a:extLst>
            </p:cNvPr>
            <p:cNvSpPr>
              <a:spLocks/>
            </p:cNvSpPr>
            <p:nvPr/>
          </p:nvSpPr>
          <p:spPr bwMode="auto">
            <a:xfrm>
              <a:off x="6492922" y="2251608"/>
              <a:ext cx="681839" cy="745824"/>
            </a:xfrm>
            <a:custGeom>
              <a:avLst/>
              <a:gdLst>
                <a:gd name="T0" fmla="*/ 7 w 170"/>
                <a:gd name="T1" fmla="*/ 186 h 186"/>
                <a:gd name="T2" fmla="*/ 11 w 170"/>
                <a:gd name="T3" fmla="*/ 182 h 186"/>
                <a:gd name="T4" fmla="*/ 133 w 170"/>
                <a:gd name="T5" fmla="*/ 46 h 186"/>
                <a:gd name="T6" fmla="*/ 169 w 170"/>
                <a:gd name="T7" fmla="*/ 8 h 186"/>
                <a:gd name="T8" fmla="*/ 170 w 170"/>
                <a:gd name="T9" fmla="*/ 7 h 186"/>
                <a:gd name="T10" fmla="*/ 163 w 170"/>
                <a:gd name="T11" fmla="*/ 0 h 186"/>
                <a:gd name="T12" fmla="*/ 109 w 170"/>
                <a:gd name="T13" fmla="*/ 60 h 186"/>
                <a:gd name="T14" fmla="*/ 3 w 170"/>
                <a:gd name="T15" fmla="*/ 176 h 186"/>
                <a:gd name="T16" fmla="*/ 0 w 170"/>
                <a:gd name="T17" fmla="*/ 180 h 186"/>
                <a:gd name="T18" fmla="*/ 7 w 170"/>
                <a:gd name="T1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86">
                  <a:moveTo>
                    <a:pt x="7" y="186"/>
                  </a:moveTo>
                  <a:cubicBezTo>
                    <a:pt x="8" y="185"/>
                    <a:pt x="9" y="184"/>
                    <a:pt x="11" y="182"/>
                  </a:cubicBezTo>
                  <a:cubicBezTo>
                    <a:pt x="51" y="137"/>
                    <a:pt x="92" y="92"/>
                    <a:pt x="133" y="46"/>
                  </a:cubicBezTo>
                  <a:cubicBezTo>
                    <a:pt x="145" y="34"/>
                    <a:pt x="157" y="21"/>
                    <a:pt x="169" y="8"/>
                  </a:cubicBezTo>
                  <a:cubicBezTo>
                    <a:pt x="169" y="7"/>
                    <a:pt x="169" y="7"/>
                    <a:pt x="170" y="7"/>
                  </a:cubicBezTo>
                  <a:cubicBezTo>
                    <a:pt x="167" y="5"/>
                    <a:pt x="165" y="3"/>
                    <a:pt x="163" y="0"/>
                  </a:cubicBezTo>
                  <a:cubicBezTo>
                    <a:pt x="145" y="20"/>
                    <a:pt x="127" y="40"/>
                    <a:pt x="109" y="60"/>
                  </a:cubicBezTo>
                  <a:cubicBezTo>
                    <a:pt x="74" y="99"/>
                    <a:pt x="39" y="137"/>
                    <a:pt x="3" y="176"/>
                  </a:cubicBezTo>
                  <a:cubicBezTo>
                    <a:pt x="2" y="178"/>
                    <a:pt x="1" y="179"/>
                    <a:pt x="0" y="180"/>
                  </a:cubicBezTo>
                  <a:cubicBezTo>
                    <a:pt x="3" y="181"/>
                    <a:pt x="5" y="183"/>
                    <a:pt x="7" y="186"/>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42" name="Freeform 450">
              <a:extLst>
                <a:ext uri="{FF2B5EF4-FFF2-40B4-BE49-F238E27FC236}">
                  <a16:creationId xmlns:a16="http://schemas.microsoft.com/office/drawing/2014/main" id="{9A5B922E-6607-3CE0-C8F6-EE74AEF1A1BA}"/>
                </a:ext>
              </a:extLst>
            </p:cNvPr>
            <p:cNvSpPr>
              <a:spLocks/>
            </p:cNvSpPr>
            <p:nvPr/>
          </p:nvSpPr>
          <p:spPr bwMode="auto">
            <a:xfrm>
              <a:off x="6444933" y="3217379"/>
              <a:ext cx="313926" cy="753822"/>
            </a:xfrm>
            <a:custGeom>
              <a:avLst/>
              <a:gdLst>
                <a:gd name="T0" fmla="*/ 59 w 78"/>
                <a:gd name="T1" fmla="*/ 133 h 188"/>
                <a:gd name="T2" fmla="*/ 40 w 78"/>
                <a:gd name="T3" fmla="*/ 82 h 188"/>
                <a:gd name="T4" fmla="*/ 15 w 78"/>
                <a:gd name="T5" fmla="*/ 16 h 188"/>
                <a:gd name="T6" fmla="*/ 9 w 78"/>
                <a:gd name="T7" fmla="*/ 0 h 188"/>
                <a:gd name="T8" fmla="*/ 0 w 78"/>
                <a:gd name="T9" fmla="*/ 3 h 188"/>
                <a:gd name="T10" fmla="*/ 1 w 78"/>
                <a:gd name="T11" fmla="*/ 5 h 188"/>
                <a:gd name="T12" fmla="*/ 34 w 78"/>
                <a:gd name="T13" fmla="*/ 92 h 188"/>
                <a:gd name="T14" fmla="*/ 61 w 78"/>
                <a:gd name="T15" fmla="*/ 165 h 188"/>
                <a:gd name="T16" fmla="*/ 70 w 78"/>
                <a:gd name="T17" fmla="*/ 188 h 188"/>
                <a:gd name="T18" fmla="*/ 78 w 78"/>
                <a:gd name="T19" fmla="*/ 184 h 188"/>
                <a:gd name="T20" fmla="*/ 59 w 78"/>
                <a:gd name="T21" fmla="*/ 133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188">
                  <a:moveTo>
                    <a:pt x="59" y="133"/>
                  </a:moveTo>
                  <a:cubicBezTo>
                    <a:pt x="52" y="116"/>
                    <a:pt x="46" y="99"/>
                    <a:pt x="40" y="82"/>
                  </a:cubicBezTo>
                  <a:cubicBezTo>
                    <a:pt x="32" y="60"/>
                    <a:pt x="23" y="38"/>
                    <a:pt x="15" y="16"/>
                  </a:cubicBezTo>
                  <a:cubicBezTo>
                    <a:pt x="13" y="11"/>
                    <a:pt x="11" y="5"/>
                    <a:pt x="9" y="0"/>
                  </a:cubicBezTo>
                  <a:cubicBezTo>
                    <a:pt x="6" y="1"/>
                    <a:pt x="3" y="3"/>
                    <a:pt x="0" y="3"/>
                  </a:cubicBezTo>
                  <a:cubicBezTo>
                    <a:pt x="0" y="4"/>
                    <a:pt x="1" y="4"/>
                    <a:pt x="1" y="5"/>
                  </a:cubicBezTo>
                  <a:cubicBezTo>
                    <a:pt x="12" y="34"/>
                    <a:pt x="23" y="63"/>
                    <a:pt x="34" y="92"/>
                  </a:cubicBezTo>
                  <a:cubicBezTo>
                    <a:pt x="43" y="117"/>
                    <a:pt x="52" y="141"/>
                    <a:pt x="61" y="165"/>
                  </a:cubicBezTo>
                  <a:cubicBezTo>
                    <a:pt x="63" y="169"/>
                    <a:pt x="68" y="184"/>
                    <a:pt x="70" y="188"/>
                  </a:cubicBezTo>
                  <a:cubicBezTo>
                    <a:pt x="72" y="186"/>
                    <a:pt x="75" y="185"/>
                    <a:pt x="78" y="184"/>
                  </a:cubicBezTo>
                  <a:cubicBezTo>
                    <a:pt x="72" y="167"/>
                    <a:pt x="65" y="150"/>
                    <a:pt x="59" y="133"/>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43" name="Freeform 451">
              <a:extLst>
                <a:ext uri="{FF2B5EF4-FFF2-40B4-BE49-F238E27FC236}">
                  <a16:creationId xmlns:a16="http://schemas.microsoft.com/office/drawing/2014/main" id="{E78A1F67-4EC7-8EEB-45C9-0F04CA67ECBA}"/>
                </a:ext>
              </a:extLst>
            </p:cNvPr>
            <p:cNvSpPr>
              <a:spLocks/>
            </p:cNvSpPr>
            <p:nvPr/>
          </p:nvSpPr>
          <p:spPr bwMode="auto">
            <a:xfrm>
              <a:off x="8356481" y="4697029"/>
              <a:ext cx="121972" cy="65985"/>
            </a:xfrm>
            <a:custGeom>
              <a:avLst/>
              <a:gdLst>
                <a:gd name="T0" fmla="*/ 0 w 30"/>
                <a:gd name="T1" fmla="*/ 7 h 16"/>
                <a:gd name="T2" fmla="*/ 0 w 30"/>
                <a:gd name="T3" fmla="*/ 7 h 16"/>
                <a:gd name="T4" fmla="*/ 2 w 30"/>
                <a:gd name="T5" fmla="*/ 16 h 16"/>
                <a:gd name="T6" fmla="*/ 30 w 30"/>
                <a:gd name="T7" fmla="*/ 9 h 16"/>
                <a:gd name="T8" fmla="*/ 28 w 30"/>
                <a:gd name="T9" fmla="*/ 0 h 16"/>
                <a:gd name="T10" fmla="*/ 0 w 30"/>
                <a:gd name="T11" fmla="*/ 7 h 16"/>
              </a:gdLst>
              <a:ahLst/>
              <a:cxnLst>
                <a:cxn ang="0">
                  <a:pos x="T0" y="T1"/>
                </a:cxn>
                <a:cxn ang="0">
                  <a:pos x="T2" y="T3"/>
                </a:cxn>
                <a:cxn ang="0">
                  <a:pos x="T4" y="T5"/>
                </a:cxn>
                <a:cxn ang="0">
                  <a:pos x="T6" y="T7"/>
                </a:cxn>
                <a:cxn ang="0">
                  <a:pos x="T8" y="T9"/>
                </a:cxn>
                <a:cxn ang="0">
                  <a:pos x="T10" y="T11"/>
                </a:cxn>
              </a:cxnLst>
              <a:rect l="0" t="0" r="r" b="b"/>
              <a:pathLst>
                <a:path w="30" h="16">
                  <a:moveTo>
                    <a:pt x="0" y="7"/>
                  </a:moveTo>
                  <a:cubicBezTo>
                    <a:pt x="0" y="7"/>
                    <a:pt x="0" y="7"/>
                    <a:pt x="0" y="7"/>
                  </a:cubicBezTo>
                  <a:cubicBezTo>
                    <a:pt x="1" y="10"/>
                    <a:pt x="2" y="13"/>
                    <a:pt x="2" y="16"/>
                  </a:cubicBezTo>
                  <a:cubicBezTo>
                    <a:pt x="12" y="14"/>
                    <a:pt x="21" y="12"/>
                    <a:pt x="30" y="9"/>
                  </a:cubicBezTo>
                  <a:cubicBezTo>
                    <a:pt x="29" y="6"/>
                    <a:pt x="28" y="3"/>
                    <a:pt x="28" y="0"/>
                  </a:cubicBezTo>
                  <a:cubicBezTo>
                    <a:pt x="19" y="2"/>
                    <a:pt x="10" y="4"/>
                    <a:pt x="0" y="7"/>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44" name="Freeform 452">
              <a:extLst>
                <a:ext uri="{FF2B5EF4-FFF2-40B4-BE49-F238E27FC236}">
                  <a16:creationId xmlns:a16="http://schemas.microsoft.com/office/drawing/2014/main" id="{7E9BFC54-0B76-A1B9-9D39-38FCF520C505}"/>
                </a:ext>
              </a:extLst>
            </p:cNvPr>
            <p:cNvSpPr>
              <a:spLocks/>
            </p:cNvSpPr>
            <p:nvPr/>
          </p:nvSpPr>
          <p:spPr bwMode="auto">
            <a:xfrm>
              <a:off x="9728157" y="5476844"/>
              <a:ext cx="55987" cy="79981"/>
            </a:xfrm>
            <a:custGeom>
              <a:avLst/>
              <a:gdLst>
                <a:gd name="T0" fmla="*/ 5 w 14"/>
                <a:gd name="T1" fmla="*/ 20 h 20"/>
                <a:gd name="T2" fmla="*/ 14 w 14"/>
                <a:gd name="T3" fmla="*/ 17 h 20"/>
                <a:gd name="T4" fmla="*/ 10 w 14"/>
                <a:gd name="T5" fmla="*/ 0 h 20"/>
                <a:gd name="T6" fmla="*/ 0 w 14"/>
                <a:gd name="T7" fmla="*/ 3 h 20"/>
                <a:gd name="T8" fmla="*/ 5 w 14"/>
                <a:gd name="T9" fmla="*/ 20 h 20"/>
              </a:gdLst>
              <a:ahLst/>
              <a:cxnLst>
                <a:cxn ang="0">
                  <a:pos x="T0" y="T1"/>
                </a:cxn>
                <a:cxn ang="0">
                  <a:pos x="T2" y="T3"/>
                </a:cxn>
                <a:cxn ang="0">
                  <a:pos x="T4" y="T5"/>
                </a:cxn>
                <a:cxn ang="0">
                  <a:pos x="T6" y="T7"/>
                </a:cxn>
                <a:cxn ang="0">
                  <a:pos x="T8" y="T9"/>
                </a:cxn>
              </a:cxnLst>
              <a:rect l="0" t="0" r="r" b="b"/>
              <a:pathLst>
                <a:path w="14" h="20">
                  <a:moveTo>
                    <a:pt x="5" y="20"/>
                  </a:moveTo>
                  <a:cubicBezTo>
                    <a:pt x="8" y="19"/>
                    <a:pt x="11" y="18"/>
                    <a:pt x="14" y="17"/>
                  </a:cubicBezTo>
                  <a:cubicBezTo>
                    <a:pt x="13" y="12"/>
                    <a:pt x="11" y="6"/>
                    <a:pt x="10" y="0"/>
                  </a:cubicBezTo>
                  <a:cubicBezTo>
                    <a:pt x="7" y="2"/>
                    <a:pt x="4" y="3"/>
                    <a:pt x="0" y="3"/>
                  </a:cubicBezTo>
                  <a:cubicBezTo>
                    <a:pt x="2" y="9"/>
                    <a:pt x="4" y="14"/>
                    <a:pt x="5" y="20"/>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45" name="Freeform 453">
              <a:extLst>
                <a:ext uri="{FF2B5EF4-FFF2-40B4-BE49-F238E27FC236}">
                  <a16:creationId xmlns:a16="http://schemas.microsoft.com/office/drawing/2014/main" id="{0F293A4F-9832-E028-AE61-62CF6E3A9456}"/>
                </a:ext>
              </a:extLst>
            </p:cNvPr>
            <p:cNvSpPr>
              <a:spLocks/>
            </p:cNvSpPr>
            <p:nvPr/>
          </p:nvSpPr>
          <p:spPr bwMode="auto">
            <a:xfrm>
              <a:off x="7784617" y="4653039"/>
              <a:ext cx="303928" cy="113974"/>
            </a:xfrm>
            <a:custGeom>
              <a:avLst/>
              <a:gdLst>
                <a:gd name="T0" fmla="*/ 52 w 76"/>
                <a:gd name="T1" fmla="*/ 12 h 28"/>
                <a:gd name="T2" fmla="*/ 4 w 76"/>
                <a:gd name="T3" fmla="*/ 1 h 28"/>
                <a:gd name="T4" fmla="*/ 2 w 76"/>
                <a:gd name="T5" fmla="*/ 0 h 28"/>
                <a:gd name="T6" fmla="*/ 0 w 76"/>
                <a:gd name="T7" fmla="*/ 10 h 28"/>
                <a:gd name="T8" fmla="*/ 1 w 76"/>
                <a:gd name="T9" fmla="*/ 10 h 28"/>
                <a:gd name="T10" fmla="*/ 10 w 76"/>
                <a:gd name="T11" fmla="*/ 12 h 28"/>
                <a:gd name="T12" fmla="*/ 55 w 76"/>
                <a:gd name="T13" fmla="*/ 23 h 28"/>
                <a:gd name="T14" fmla="*/ 74 w 76"/>
                <a:gd name="T15" fmla="*/ 28 h 28"/>
                <a:gd name="T16" fmla="*/ 76 w 76"/>
                <a:gd name="T17" fmla="*/ 18 h 28"/>
                <a:gd name="T18" fmla="*/ 52 w 76"/>
                <a:gd name="T19" fmla="*/ 1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28">
                  <a:moveTo>
                    <a:pt x="52" y="12"/>
                  </a:moveTo>
                  <a:cubicBezTo>
                    <a:pt x="36" y="8"/>
                    <a:pt x="20" y="5"/>
                    <a:pt x="4" y="1"/>
                  </a:cubicBezTo>
                  <a:cubicBezTo>
                    <a:pt x="3" y="1"/>
                    <a:pt x="3" y="0"/>
                    <a:pt x="2" y="0"/>
                  </a:cubicBezTo>
                  <a:cubicBezTo>
                    <a:pt x="2" y="4"/>
                    <a:pt x="1" y="7"/>
                    <a:pt x="0" y="10"/>
                  </a:cubicBezTo>
                  <a:cubicBezTo>
                    <a:pt x="0" y="10"/>
                    <a:pt x="0" y="10"/>
                    <a:pt x="1" y="10"/>
                  </a:cubicBezTo>
                  <a:cubicBezTo>
                    <a:pt x="4" y="10"/>
                    <a:pt x="7" y="11"/>
                    <a:pt x="10" y="12"/>
                  </a:cubicBezTo>
                  <a:cubicBezTo>
                    <a:pt x="25" y="16"/>
                    <a:pt x="40" y="19"/>
                    <a:pt x="55" y="23"/>
                  </a:cubicBezTo>
                  <a:cubicBezTo>
                    <a:pt x="61" y="24"/>
                    <a:pt x="67" y="26"/>
                    <a:pt x="74" y="28"/>
                  </a:cubicBezTo>
                  <a:cubicBezTo>
                    <a:pt x="74" y="24"/>
                    <a:pt x="75" y="21"/>
                    <a:pt x="76" y="18"/>
                  </a:cubicBezTo>
                  <a:cubicBezTo>
                    <a:pt x="68" y="16"/>
                    <a:pt x="60" y="14"/>
                    <a:pt x="52" y="12"/>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46" name="Freeform 454">
              <a:extLst>
                <a:ext uri="{FF2B5EF4-FFF2-40B4-BE49-F238E27FC236}">
                  <a16:creationId xmlns:a16="http://schemas.microsoft.com/office/drawing/2014/main" id="{FBD5939A-F5AE-E226-7F18-873D55DE50D8}"/>
                </a:ext>
              </a:extLst>
            </p:cNvPr>
            <p:cNvSpPr>
              <a:spLocks/>
            </p:cNvSpPr>
            <p:nvPr/>
          </p:nvSpPr>
          <p:spPr bwMode="auto">
            <a:xfrm>
              <a:off x="10925875" y="3855228"/>
              <a:ext cx="249942" cy="249942"/>
            </a:xfrm>
            <a:custGeom>
              <a:avLst/>
              <a:gdLst>
                <a:gd name="T0" fmla="*/ 56 w 62"/>
                <a:gd name="T1" fmla="*/ 0 h 62"/>
                <a:gd name="T2" fmla="*/ 26 w 62"/>
                <a:gd name="T3" fmla="*/ 29 h 62"/>
                <a:gd name="T4" fmla="*/ 1 w 62"/>
                <a:gd name="T5" fmla="*/ 54 h 62"/>
                <a:gd name="T6" fmla="*/ 0 w 62"/>
                <a:gd name="T7" fmla="*/ 55 h 62"/>
                <a:gd name="T8" fmla="*/ 6 w 62"/>
                <a:gd name="T9" fmla="*/ 62 h 62"/>
                <a:gd name="T10" fmla="*/ 8 w 62"/>
                <a:gd name="T11" fmla="*/ 61 h 62"/>
                <a:gd name="T12" fmla="*/ 44 w 62"/>
                <a:gd name="T13" fmla="*/ 24 h 62"/>
                <a:gd name="T14" fmla="*/ 62 w 62"/>
                <a:gd name="T15" fmla="*/ 6 h 62"/>
                <a:gd name="T16" fmla="*/ 56 w 62"/>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2">
                  <a:moveTo>
                    <a:pt x="56" y="0"/>
                  </a:moveTo>
                  <a:cubicBezTo>
                    <a:pt x="46" y="9"/>
                    <a:pt x="36" y="19"/>
                    <a:pt x="26" y="29"/>
                  </a:cubicBezTo>
                  <a:cubicBezTo>
                    <a:pt x="18" y="37"/>
                    <a:pt x="9" y="45"/>
                    <a:pt x="1" y="54"/>
                  </a:cubicBezTo>
                  <a:cubicBezTo>
                    <a:pt x="1" y="54"/>
                    <a:pt x="0" y="55"/>
                    <a:pt x="0" y="55"/>
                  </a:cubicBezTo>
                  <a:cubicBezTo>
                    <a:pt x="2" y="57"/>
                    <a:pt x="4" y="59"/>
                    <a:pt x="6" y="62"/>
                  </a:cubicBezTo>
                  <a:cubicBezTo>
                    <a:pt x="7" y="61"/>
                    <a:pt x="7" y="61"/>
                    <a:pt x="8" y="61"/>
                  </a:cubicBezTo>
                  <a:cubicBezTo>
                    <a:pt x="20" y="48"/>
                    <a:pt x="32" y="36"/>
                    <a:pt x="44" y="24"/>
                  </a:cubicBezTo>
                  <a:cubicBezTo>
                    <a:pt x="50" y="18"/>
                    <a:pt x="56" y="12"/>
                    <a:pt x="62" y="6"/>
                  </a:cubicBezTo>
                  <a:cubicBezTo>
                    <a:pt x="60" y="4"/>
                    <a:pt x="58" y="2"/>
                    <a:pt x="56" y="0"/>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47" name="Freeform 455">
              <a:extLst>
                <a:ext uri="{FF2B5EF4-FFF2-40B4-BE49-F238E27FC236}">
                  <a16:creationId xmlns:a16="http://schemas.microsoft.com/office/drawing/2014/main" id="{9171F887-E90B-76F8-8465-40562C930EA4}"/>
                </a:ext>
              </a:extLst>
            </p:cNvPr>
            <p:cNvSpPr>
              <a:spLocks/>
            </p:cNvSpPr>
            <p:nvPr/>
          </p:nvSpPr>
          <p:spPr bwMode="auto">
            <a:xfrm>
              <a:off x="7490687" y="4361108"/>
              <a:ext cx="113974" cy="159962"/>
            </a:xfrm>
            <a:custGeom>
              <a:avLst/>
              <a:gdLst>
                <a:gd name="T0" fmla="*/ 28 w 28"/>
                <a:gd name="T1" fmla="*/ 35 h 40"/>
                <a:gd name="T2" fmla="*/ 9 w 28"/>
                <a:gd name="T3" fmla="*/ 0 h 40"/>
                <a:gd name="T4" fmla="*/ 0 w 28"/>
                <a:gd name="T5" fmla="*/ 5 h 40"/>
                <a:gd name="T6" fmla="*/ 4 w 28"/>
                <a:gd name="T7" fmla="*/ 10 h 40"/>
                <a:gd name="T8" fmla="*/ 19 w 28"/>
                <a:gd name="T9" fmla="*/ 40 h 40"/>
                <a:gd name="T10" fmla="*/ 28 w 28"/>
                <a:gd name="T11" fmla="*/ 36 h 40"/>
                <a:gd name="T12" fmla="*/ 28 w 28"/>
                <a:gd name="T13" fmla="*/ 35 h 40"/>
              </a:gdLst>
              <a:ahLst/>
              <a:cxnLst>
                <a:cxn ang="0">
                  <a:pos x="T0" y="T1"/>
                </a:cxn>
                <a:cxn ang="0">
                  <a:pos x="T2" y="T3"/>
                </a:cxn>
                <a:cxn ang="0">
                  <a:pos x="T4" y="T5"/>
                </a:cxn>
                <a:cxn ang="0">
                  <a:pos x="T6" y="T7"/>
                </a:cxn>
                <a:cxn ang="0">
                  <a:pos x="T8" y="T9"/>
                </a:cxn>
                <a:cxn ang="0">
                  <a:pos x="T10" y="T11"/>
                </a:cxn>
                <a:cxn ang="0">
                  <a:pos x="T12" y="T13"/>
                </a:cxn>
              </a:cxnLst>
              <a:rect l="0" t="0" r="r" b="b"/>
              <a:pathLst>
                <a:path w="28" h="40">
                  <a:moveTo>
                    <a:pt x="28" y="35"/>
                  </a:moveTo>
                  <a:cubicBezTo>
                    <a:pt x="22" y="24"/>
                    <a:pt x="15" y="12"/>
                    <a:pt x="9" y="0"/>
                  </a:cubicBezTo>
                  <a:cubicBezTo>
                    <a:pt x="7" y="2"/>
                    <a:pt x="4" y="4"/>
                    <a:pt x="0" y="5"/>
                  </a:cubicBezTo>
                  <a:cubicBezTo>
                    <a:pt x="2" y="6"/>
                    <a:pt x="3" y="8"/>
                    <a:pt x="4" y="10"/>
                  </a:cubicBezTo>
                  <a:cubicBezTo>
                    <a:pt x="9" y="20"/>
                    <a:pt x="14" y="30"/>
                    <a:pt x="19" y="40"/>
                  </a:cubicBezTo>
                  <a:cubicBezTo>
                    <a:pt x="22" y="38"/>
                    <a:pt x="25" y="37"/>
                    <a:pt x="28" y="36"/>
                  </a:cubicBezTo>
                  <a:cubicBezTo>
                    <a:pt x="28" y="35"/>
                    <a:pt x="28" y="35"/>
                    <a:pt x="28" y="35"/>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48" name="Freeform 456">
              <a:extLst>
                <a:ext uri="{FF2B5EF4-FFF2-40B4-BE49-F238E27FC236}">
                  <a16:creationId xmlns:a16="http://schemas.microsoft.com/office/drawing/2014/main" id="{1889B4DB-C9CF-C3CA-992F-6F1937C7DCC7}"/>
                </a:ext>
              </a:extLst>
            </p:cNvPr>
            <p:cNvSpPr>
              <a:spLocks/>
            </p:cNvSpPr>
            <p:nvPr/>
          </p:nvSpPr>
          <p:spPr bwMode="auto">
            <a:xfrm>
              <a:off x="7820608" y="2467557"/>
              <a:ext cx="283933" cy="289932"/>
            </a:xfrm>
            <a:custGeom>
              <a:avLst/>
              <a:gdLst>
                <a:gd name="T0" fmla="*/ 10 w 71"/>
                <a:gd name="T1" fmla="*/ 61 h 72"/>
                <a:gd name="T2" fmla="*/ 35 w 71"/>
                <a:gd name="T3" fmla="*/ 72 h 72"/>
                <a:gd name="T4" fmla="*/ 35 w 71"/>
                <a:gd name="T5" fmla="*/ 72 h 72"/>
                <a:gd name="T6" fmla="*/ 44 w 71"/>
                <a:gd name="T7" fmla="*/ 71 h 72"/>
                <a:gd name="T8" fmla="*/ 63 w 71"/>
                <a:gd name="T9" fmla="*/ 58 h 72"/>
                <a:gd name="T10" fmla="*/ 68 w 71"/>
                <a:gd name="T11" fmla="*/ 50 h 72"/>
                <a:gd name="T12" fmla="*/ 71 w 71"/>
                <a:gd name="T13" fmla="*/ 36 h 72"/>
                <a:gd name="T14" fmla="*/ 61 w 71"/>
                <a:gd name="T15" fmla="*/ 10 h 72"/>
                <a:gd name="T16" fmla="*/ 53 w 71"/>
                <a:gd name="T17" fmla="*/ 5 h 72"/>
                <a:gd name="T18" fmla="*/ 35 w 71"/>
                <a:gd name="T19" fmla="*/ 0 h 72"/>
                <a:gd name="T20" fmla="*/ 0 w 71"/>
                <a:gd name="T21" fmla="*/ 36 h 72"/>
                <a:gd name="T22" fmla="*/ 0 w 71"/>
                <a:gd name="T23" fmla="*/ 41 h 72"/>
                <a:gd name="T24" fmla="*/ 3 w 71"/>
                <a:gd name="T25" fmla="*/ 50 h 72"/>
                <a:gd name="T26" fmla="*/ 4 w 71"/>
                <a:gd name="T27" fmla="*/ 53 h 72"/>
                <a:gd name="T28" fmla="*/ 10 w 71"/>
                <a:gd name="T29" fmla="*/ 6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2">
                  <a:moveTo>
                    <a:pt x="10" y="61"/>
                  </a:moveTo>
                  <a:cubicBezTo>
                    <a:pt x="16" y="67"/>
                    <a:pt x="25" y="71"/>
                    <a:pt x="35" y="72"/>
                  </a:cubicBezTo>
                  <a:cubicBezTo>
                    <a:pt x="35" y="72"/>
                    <a:pt x="35" y="72"/>
                    <a:pt x="35" y="72"/>
                  </a:cubicBezTo>
                  <a:cubicBezTo>
                    <a:pt x="38" y="72"/>
                    <a:pt x="41" y="71"/>
                    <a:pt x="44" y="71"/>
                  </a:cubicBezTo>
                  <a:cubicBezTo>
                    <a:pt x="52" y="69"/>
                    <a:pt x="58" y="64"/>
                    <a:pt x="63" y="58"/>
                  </a:cubicBezTo>
                  <a:cubicBezTo>
                    <a:pt x="65" y="56"/>
                    <a:pt x="67" y="53"/>
                    <a:pt x="68" y="50"/>
                  </a:cubicBezTo>
                  <a:cubicBezTo>
                    <a:pt x="70" y="46"/>
                    <a:pt x="71" y="41"/>
                    <a:pt x="71" y="36"/>
                  </a:cubicBezTo>
                  <a:cubicBezTo>
                    <a:pt x="71" y="26"/>
                    <a:pt x="67" y="17"/>
                    <a:pt x="61" y="10"/>
                  </a:cubicBezTo>
                  <a:cubicBezTo>
                    <a:pt x="58" y="8"/>
                    <a:pt x="56" y="6"/>
                    <a:pt x="53" y="5"/>
                  </a:cubicBezTo>
                  <a:cubicBezTo>
                    <a:pt x="48" y="2"/>
                    <a:pt x="42" y="0"/>
                    <a:pt x="35" y="0"/>
                  </a:cubicBezTo>
                  <a:cubicBezTo>
                    <a:pt x="16" y="0"/>
                    <a:pt x="0" y="16"/>
                    <a:pt x="0" y="36"/>
                  </a:cubicBezTo>
                  <a:cubicBezTo>
                    <a:pt x="0" y="38"/>
                    <a:pt x="0" y="39"/>
                    <a:pt x="0" y="41"/>
                  </a:cubicBezTo>
                  <a:cubicBezTo>
                    <a:pt x="0" y="44"/>
                    <a:pt x="1" y="47"/>
                    <a:pt x="3" y="50"/>
                  </a:cubicBezTo>
                  <a:cubicBezTo>
                    <a:pt x="3" y="51"/>
                    <a:pt x="3" y="52"/>
                    <a:pt x="4" y="53"/>
                  </a:cubicBezTo>
                  <a:cubicBezTo>
                    <a:pt x="5" y="56"/>
                    <a:pt x="7" y="58"/>
                    <a:pt x="10" y="61"/>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49" name="Freeform 457">
              <a:extLst>
                <a:ext uri="{FF2B5EF4-FFF2-40B4-BE49-F238E27FC236}">
                  <a16:creationId xmlns:a16="http://schemas.microsoft.com/office/drawing/2014/main" id="{B02F8F9E-4B98-01AE-B52C-C01859B2AB4A}"/>
                </a:ext>
              </a:extLst>
            </p:cNvPr>
            <p:cNvSpPr>
              <a:spLocks/>
            </p:cNvSpPr>
            <p:nvPr/>
          </p:nvSpPr>
          <p:spPr bwMode="auto">
            <a:xfrm>
              <a:off x="7018798" y="3073413"/>
              <a:ext cx="283933" cy="285933"/>
            </a:xfrm>
            <a:custGeom>
              <a:avLst/>
              <a:gdLst>
                <a:gd name="T0" fmla="*/ 71 w 71"/>
                <a:gd name="T1" fmla="*/ 36 h 71"/>
                <a:gd name="T2" fmla="*/ 71 w 71"/>
                <a:gd name="T3" fmla="*/ 34 h 71"/>
                <a:gd name="T4" fmla="*/ 70 w 71"/>
                <a:gd name="T5" fmla="*/ 24 h 71"/>
                <a:gd name="T6" fmla="*/ 67 w 71"/>
                <a:gd name="T7" fmla="*/ 19 h 71"/>
                <a:gd name="T8" fmla="*/ 61 w 71"/>
                <a:gd name="T9" fmla="*/ 11 h 71"/>
                <a:gd name="T10" fmla="*/ 44 w 71"/>
                <a:gd name="T11" fmla="*/ 1 h 71"/>
                <a:gd name="T12" fmla="*/ 36 w 71"/>
                <a:gd name="T13" fmla="*/ 0 h 71"/>
                <a:gd name="T14" fmla="*/ 34 w 71"/>
                <a:gd name="T15" fmla="*/ 0 h 71"/>
                <a:gd name="T16" fmla="*/ 1 w 71"/>
                <a:gd name="T17" fmla="*/ 26 h 71"/>
                <a:gd name="T18" fmla="*/ 0 w 71"/>
                <a:gd name="T19" fmla="*/ 35 h 71"/>
                <a:gd name="T20" fmla="*/ 0 w 71"/>
                <a:gd name="T21" fmla="*/ 36 h 71"/>
                <a:gd name="T22" fmla="*/ 17 w 71"/>
                <a:gd name="T23" fmla="*/ 66 h 71"/>
                <a:gd name="T24" fmla="*/ 27 w 71"/>
                <a:gd name="T25" fmla="*/ 70 h 71"/>
                <a:gd name="T26" fmla="*/ 36 w 71"/>
                <a:gd name="T27" fmla="*/ 71 h 71"/>
                <a:gd name="T28" fmla="*/ 39 w 71"/>
                <a:gd name="T29" fmla="*/ 71 h 71"/>
                <a:gd name="T30" fmla="*/ 50 w 71"/>
                <a:gd name="T31" fmla="*/ 68 h 71"/>
                <a:gd name="T32" fmla="*/ 71 w 71"/>
                <a:gd name="T33" fmla="*/ 3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71">
                  <a:moveTo>
                    <a:pt x="71" y="36"/>
                  </a:moveTo>
                  <a:cubicBezTo>
                    <a:pt x="71" y="35"/>
                    <a:pt x="71" y="35"/>
                    <a:pt x="71" y="34"/>
                  </a:cubicBezTo>
                  <a:cubicBezTo>
                    <a:pt x="71" y="31"/>
                    <a:pt x="71" y="27"/>
                    <a:pt x="70" y="24"/>
                  </a:cubicBezTo>
                  <a:cubicBezTo>
                    <a:pt x="69" y="22"/>
                    <a:pt x="68" y="20"/>
                    <a:pt x="67" y="19"/>
                  </a:cubicBezTo>
                  <a:cubicBezTo>
                    <a:pt x="66" y="16"/>
                    <a:pt x="64" y="13"/>
                    <a:pt x="61" y="11"/>
                  </a:cubicBezTo>
                  <a:cubicBezTo>
                    <a:pt x="57" y="6"/>
                    <a:pt x="51" y="2"/>
                    <a:pt x="44" y="1"/>
                  </a:cubicBezTo>
                  <a:cubicBezTo>
                    <a:pt x="41" y="0"/>
                    <a:pt x="39" y="0"/>
                    <a:pt x="36" y="0"/>
                  </a:cubicBezTo>
                  <a:cubicBezTo>
                    <a:pt x="35" y="0"/>
                    <a:pt x="35" y="0"/>
                    <a:pt x="34" y="0"/>
                  </a:cubicBezTo>
                  <a:cubicBezTo>
                    <a:pt x="19" y="1"/>
                    <a:pt x="6" y="11"/>
                    <a:pt x="1" y="26"/>
                  </a:cubicBezTo>
                  <a:cubicBezTo>
                    <a:pt x="0" y="29"/>
                    <a:pt x="0" y="32"/>
                    <a:pt x="0" y="35"/>
                  </a:cubicBezTo>
                  <a:cubicBezTo>
                    <a:pt x="0" y="35"/>
                    <a:pt x="0" y="35"/>
                    <a:pt x="0" y="36"/>
                  </a:cubicBezTo>
                  <a:cubicBezTo>
                    <a:pt x="0" y="49"/>
                    <a:pt x="7" y="60"/>
                    <a:pt x="17" y="66"/>
                  </a:cubicBezTo>
                  <a:cubicBezTo>
                    <a:pt x="20" y="68"/>
                    <a:pt x="23" y="69"/>
                    <a:pt x="27" y="70"/>
                  </a:cubicBezTo>
                  <a:cubicBezTo>
                    <a:pt x="29" y="71"/>
                    <a:pt x="33" y="71"/>
                    <a:pt x="36" y="71"/>
                  </a:cubicBezTo>
                  <a:cubicBezTo>
                    <a:pt x="37" y="71"/>
                    <a:pt x="38" y="71"/>
                    <a:pt x="39" y="71"/>
                  </a:cubicBezTo>
                  <a:cubicBezTo>
                    <a:pt x="43" y="71"/>
                    <a:pt x="47" y="70"/>
                    <a:pt x="50" y="68"/>
                  </a:cubicBezTo>
                  <a:cubicBezTo>
                    <a:pt x="63" y="63"/>
                    <a:pt x="71" y="50"/>
                    <a:pt x="71" y="36"/>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50" name="Freeform 458">
              <a:extLst>
                <a:ext uri="{FF2B5EF4-FFF2-40B4-BE49-F238E27FC236}">
                  <a16:creationId xmlns:a16="http://schemas.microsoft.com/office/drawing/2014/main" id="{5FC1BEEA-BFB9-DB6E-14EB-29F07F2301F3}"/>
                </a:ext>
              </a:extLst>
            </p:cNvPr>
            <p:cNvSpPr>
              <a:spLocks/>
            </p:cNvSpPr>
            <p:nvPr/>
          </p:nvSpPr>
          <p:spPr bwMode="auto">
            <a:xfrm>
              <a:off x="6268975" y="2949442"/>
              <a:ext cx="287932" cy="283933"/>
            </a:xfrm>
            <a:custGeom>
              <a:avLst/>
              <a:gdLst>
                <a:gd name="T0" fmla="*/ 70 w 72"/>
                <a:gd name="T1" fmla="*/ 46 h 71"/>
                <a:gd name="T2" fmla="*/ 72 w 72"/>
                <a:gd name="T3" fmla="*/ 36 h 71"/>
                <a:gd name="T4" fmla="*/ 72 w 72"/>
                <a:gd name="T5" fmla="*/ 35 h 71"/>
                <a:gd name="T6" fmla="*/ 71 w 72"/>
                <a:gd name="T7" fmla="*/ 29 h 71"/>
                <a:gd name="T8" fmla="*/ 68 w 72"/>
                <a:gd name="T9" fmla="*/ 20 h 71"/>
                <a:gd name="T10" fmla="*/ 63 w 72"/>
                <a:gd name="T11" fmla="*/ 12 h 71"/>
                <a:gd name="T12" fmla="*/ 56 w 72"/>
                <a:gd name="T13" fmla="*/ 6 h 71"/>
                <a:gd name="T14" fmla="*/ 36 w 72"/>
                <a:gd name="T15" fmla="*/ 0 h 71"/>
                <a:gd name="T16" fmla="*/ 0 w 72"/>
                <a:gd name="T17" fmla="*/ 35 h 71"/>
                <a:gd name="T18" fmla="*/ 36 w 72"/>
                <a:gd name="T19" fmla="*/ 71 h 71"/>
                <a:gd name="T20" fmla="*/ 44 w 72"/>
                <a:gd name="T21" fmla="*/ 70 h 71"/>
                <a:gd name="T22" fmla="*/ 53 w 72"/>
                <a:gd name="T23" fmla="*/ 67 h 71"/>
                <a:gd name="T24" fmla="*/ 70 w 72"/>
                <a:gd name="T25" fmla="*/ 4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71">
                  <a:moveTo>
                    <a:pt x="70" y="46"/>
                  </a:moveTo>
                  <a:cubicBezTo>
                    <a:pt x="71" y="43"/>
                    <a:pt x="72" y="40"/>
                    <a:pt x="72" y="36"/>
                  </a:cubicBezTo>
                  <a:cubicBezTo>
                    <a:pt x="72" y="36"/>
                    <a:pt x="72" y="36"/>
                    <a:pt x="72" y="35"/>
                  </a:cubicBezTo>
                  <a:cubicBezTo>
                    <a:pt x="72" y="33"/>
                    <a:pt x="72" y="31"/>
                    <a:pt x="71" y="29"/>
                  </a:cubicBezTo>
                  <a:cubicBezTo>
                    <a:pt x="71" y="26"/>
                    <a:pt x="70" y="23"/>
                    <a:pt x="68" y="20"/>
                  </a:cubicBezTo>
                  <a:cubicBezTo>
                    <a:pt x="67" y="17"/>
                    <a:pt x="65" y="14"/>
                    <a:pt x="63" y="12"/>
                  </a:cubicBezTo>
                  <a:cubicBezTo>
                    <a:pt x="61" y="9"/>
                    <a:pt x="59" y="7"/>
                    <a:pt x="56" y="6"/>
                  </a:cubicBezTo>
                  <a:cubicBezTo>
                    <a:pt x="50" y="2"/>
                    <a:pt x="43" y="0"/>
                    <a:pt x="36" y="0"/>
                  </a:cubicBezTo>
                  <a:cubicBezTo>
                    <a:pt x="16" y="0"/>
                    <a:pt x="0" y="16"/>
                    <a:pt x="0" y="35"/>
                  </a:cubicBezTo>
                  <a:cubicBezTo>
                    <a:pt x="0" y="55"/>
                    <a:pt x="16" y="71"/>
                    <a:pt x="36" y="71"/>
                  </a:cubicBezTo>
                  <a:cubicBezTo>
                    <a:pt x="39" y="71"/>
                    <a:pt x="42" y="71"/>
                    <a:pt x="44" y="70"/>
                  </a:cubicBezTo>
                  <a:cubicBezTo>
                    <a:pt x="47" y="70"/>
                    <a:pt x="50" y="68"/>
                    <a:pt x="53" y="67"/>
                  </a:cubicBezTo>
                  <a:cubicBezTo>
                    <a:pt x="61" y="63"/>
                    <a:pt x="68" y="55"/>
                    <a:pt x="70" y="46"/>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51" name="Freeform 459">
              <a:extLst>
                <a:ext uri="{FF2B5EF4-FFF2-40B4-BE49-F238E27FC236}">
                  <a16:creationId xmlns:a16="http://schemas.microsoft.com/office/drawing/2014/main" id="{03B7367C-38A4-0419-2BC0-B803CE2D3755}"/>
                </a:ext>
              </a:extLst>
            </p:cNvPr>
            <p:cNvSpPr>
              <a:spLocks/>
            </p:cNvSpPr>
            <p:nvPr/>
          </p:nvSpPr>
          <p:spPr bwMode="auto">
            <a:xfrm>
              <a:off x="6648885" y="3951206"/>
              <a:ext cx="289932" cy="289932"/>
            </a:xfrm>
            <a:custGeom>
              <a:avLst/>
              <a:gdLst>
                <a:gd name="T0" fmla="*/ 72 w 72"/>
                <a:gd name="T1" fmla="*/ 36 h 72"/>
                <a:gd name="T2" fmla="*/ 70 w 72"/>
                <a:gd name="T3" fmla="*/ 26 h 72"/>
                <a:gd name="T4" fmla="*/ 66 w 72"/>
                <a:gd name="T5" fmla="*/ 17 h 72"/>
                <a:gd name="T6" fmla="*/ 54 w 72"/>
                <a:gd name="T7" fmla="*/ 5 h 72"/>
                <a:gd name="T8" fmla="*/ 45 w 72"/>
                <a:gd name="T9" fmla="*/ 1 h 72"/>
                <a:gd name="T10" fmla="*/ 36 w 72"/>
                <a:gd name="T11" fmla="*/ 0 h 72"/>
                <a:gd name="T12" fmla="*/ 27 w 72"/>
                <a:gd name="T13" fmla="*/ 1 h 72"/>
                <a:gd name="T14" fmla="*/ 19 w 72"/>
                <a:gd name="T15" fmla="*/ 5 h 72"/>
                <a:gd name="T16" fmla="*/ 0 w 72"/>
                <a:gd name="T17" fmla="*/ 36 h 72"/>
                <a:gd name="T18" fmla="*/ 36 w 72"/>
                <a:gd name="T19" fmla="*/ 72 h 72"/>
                <a:gd name="T20" fmla="*/ 70 w 72"/>
                <a:gd name="T21" fmla="*/ 48 h 72"/>
                <a:gd name="T22" fmla="*/ 72 w 72"/>
                <a:gd name="T23" fmla="*/ 39 h 72"/>
                <a:gd name="T24" fmla="*/ 72 w 7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72">
                  <a:moveTo>
                    <a:pt x="72" y="36"/>
                  </a:moveTo>
                  <a:cubicBezTo>
                    <a:pt x="72" y="32"/>
                    <a:pt x="71" y="29"/>
                    <a:pt x="70" y="26"/>
                  </a:cubicBezTo>
                  <a:cubicBezTo>
                    <a:pt x="70" y="22"/>
                    <a:pt x="68" y="19"/>
                    <a:pt x="66" y="17"/>
                  </a:cubicBezTo>
                  <a:cubicBezTo>
                    <a:pt x="63" y="12"/>
                    <a:pt x="59" y="8"/>
                    <a:pt x="54" y="5"/>
                  </a:cubicBezTo>
                  <a:cubicBezTo>
                    <a:pt x="51" y="3"/>
                    <a:pt x="48" y="2"/>
                    <a:pt x="45" y="1"/>
                  </a:cubicBezTo>
                  <a:cubicBezTo>
                    <a:pt x="42" y="1"/>
                    <a:pt x="39" y="0"/>
                    <a:pt x="36" y="0"/>
                  </a:cubicBezTo>
                  <a:cubicBezTo>
                    <a:pt x="33" y="0"/>
                    <a:pt x="30" y="1"/>
                    <a:pt x="27" y="1"/>
                  </a:cubicBezTo>
                  <a:cubicBezTo>
                    <a:pt x="24" y="2"/>
                    <a:pt x="21" y="3"/>
                    <a:pt x="19" y="5"/>
                  </a:cubicBezTo>
                  <a:cubicBezTo>
                    <a:pt x="8" y="11"/>
                    <a:pt x="0" y="23"/>
                    <a:pt x="0" y="36"/>
                  </a:cubicBezTo>
                  <a:cubicBezTo>
                    <a:pt x="0" y="56"/>
                    <a:pt x="16" y="72"/>
                    <a:pt x="36" y="72"/>
                  </a:cubicBezTo>
                  <a:cubicBezTo>
                    <a:pt x="52" y="72"/>
                    <a:pt x="65" y="62"/>
                    <a:pt x="70" y="48"/>
                  </a:cubicBezTo>
                  <a:cubicBezTo>
                    <a:pt x="71" y="46"/>
                    <a:pt x="72" y="43"/>
                    <a:pt x="72" y="39"/>
                  </a:cubicBezTo>
                  <a:cubicBezTo>
                    <a:pt x="72" y="38"/>
                    <a:pt x="72" y="37"/>
                    <a:pt x="72" y="36"/>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52" name="Freeform 460">
              <a:extLst>
                <a:ext uri="{FF2B5EF4-FFF2-40B4-BE49-F238E27FC236}">
                  <a16:creationId xmlns:a16="http://schemas.microsoft.com/office/drawing/2014/main" id="{755E8ECC-265D-419D-B40E-DEDFA6A44FF4}"/>
                </a:ext>
              </a:extLst>
            </p:cNvPr>
            <p:cNvSpPr>
              <a:spLocks/>
            </p:cNvSpPr>
            <p:nvPr/>
          </p:nvSpPr>
          <p:spPr bwMode="auto">
            <a:xfrm>
              <a:off x="7298732" y="4105169"/>
              <a:ext cx="287932" cy="283933"/>
            </a:xfrm>
            <a:custGeom>
              <a:avLst/>
              <a:gdLst>
                <a:gd name="T0" fmla="*/ 72 w 72"/>
                <a:gd name="T1" fmla="*/ 35 h 71"/>
                <a:gd name="T2" fmla="*/ 36 w 72"/>
                <a:gd name="T3" fmla="*/ 0 h 71"/>
                <a:gd name="T4" fmla="*/ 32 w 72"/>
                <a:gd name="T5" fmla="*/ 0 h 71"/>
                <a:gd name="T6" fmla="*/ 22 w 72"/>
                <a:gd name="T7" fmla="*/ 2 h 71"/>
                <a:gd name="T8" fmla="*/ 3 w 72"/>
                <a:gd name="T9" fmla="*/ 22 h 71"/>
                <a:gd name="T10" fmla="*/ 1 w 72"/>
                <a:gd name="T11" fmla="*/ 32 h 71"/>
                <a:gd name="T12" fmla="*/ 0 w 72"/>
                <a:gd name="T13" fmla="*/ 35 h 71"/>
                <a:gd name="T14" fmla="*/ 36 w 72"/>
                <a:gd name="T15" fmla="*/ 71 h 71"/>
                <a:gd name="T16" fmla="*/ 48 w 72"/>
                <a:gd name="T17" fmla="*/ 69 h 71"/>
                <a:gd name="T18" fmla="*/ 57 w 72"/>
                <a:gd name="T19" fmla="*/ 64 h 71"/>
                <a:gd name="T20" fmla="*/ 72 w 72"/>
                <a:gd name="T2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1">
                  <a:moveTo>
                    <a:pt x="72" y="35"/>
                  </a:moveTo>
                  <a:cubicBezTo>
                    <a:pt x="72" y="16"/>
                    <a:pt x="56" y="0"/>
                    <a:pt x="36" y="0"/>
                  </a:cubicBezTo>
                  <a:cubicBezTo>
                    <a:pt x="35" y="0"/>
                    <a:pt x="33" y="0"/>
                    <a:pt x="32" y="0"/>
                  </a:cubicBezTo>
                  <a:cubicBezTo>
                    <a:pt x="29" y="0"/>
                    <a:pt x="25" y="1"/>
                    <a:pt x="22" y="2"/>
                  </a:cubicBezTo>
                  <a:cubicBezTo>
                    <a:pt x="13" y="6"/>
                    <a:pt x="6" y="13"/>
                    <a:pt x="3" y="22"/>
                  </a:cubicBezTo>
                  <a:cubicBezTo>
                    <a:pt x="2" y="25"/>
                    <a:pt x="1" y="29"/>
                    <a:pt x="1" y="32"/>
                  </a:cubicBezTo>
                  <a:cubicBezTo>
                    <a:pt x="0" y="33"/>
                    <a:pt x="0" y="34"/>
                    <a:pt x="0" y="35"/>
                  </a:cubicBezTo>
                  <a:cubicBezTo>
                    <a:pt x="0" y="55"/>
                    <a:pt x="16" y="71"/>
                    <a:pt x="36" y="71"/>
                  </a:cubicBezTo>
                  <a:cubicBezTo>
                    <a:pt x="40" y="71"/>
                    <a:pt x="45" y="70"/>
                    <a:pt x="48" y="69"/>
                  </a:cubicBezTo>
                  <a:cubicBezTo>
                    <a:pt x="52" y="68"/>
                    <a:pt x="55" y="66"/>
                    <a:pt x="57" y="64"/>
                  </a:cubicBezTo>
                  <a:cubicBezTo>
                    <a:pt x="66" y="58"/>
                    <a:pt x="72" y="47"/>
                    <a:pt x="72" y="35"/>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53" name="Freeform 461">
              <a:extLst>
                <a:ext uri="{FF2B5EF4-FFF2-40B4-BE49-F238E27FC236}">
                  <a16:creationId xmlns:a16="http://schemas.microsoft.com/office/drawing/2014/main" id="{1A5850FB-3448-6CD7-D603-C449756B2C7B}"/>
                </a:ext>
              </a:extLst>
            </p:cNvPr>
            <p:cNvSpPr>
              <a:spLocks/>
            </p:cNvSpPr>
            <p:nvPr/>
          </p:nvSpPr>
          <p:spPr bwMode="auto">
            <a:xfrm>
              <a:off x="7506683" y="4493077"/>
              <a:ext cx="289932" cy="289932"/>
            </a:xfrm>
            <a:custGeom>
              <a:avLst/>
              <a:gdLst>
                <a:gd name="T0" fmla="*/ 72 w 72"/>
                <a:gd name="T1" fmla="*/ 36 h 72"/>
                <a:gd name="T2" fmla="*/ 70 w 72"/>
                <a:gd name="T3" fmla="*/ 24 h 72"/>
                <a:gd name="T4" fmla="*/ 65 w 72"/>
                <a:gd name="T5" fmla="*/ 15 h 72"/>
                <a:gd name="T6" fmla="*/ 53 w 72"/>
                <a:gd name="T7" fmla="*/ 5 h 72"/>
                <a:gd name="T8" fmla="*/ 44 w 72"/>
                <a:gd name="T9" fmla="*/ 1 h 72"/>
                <a:gd name="T10" fmla="*/ 36 w 72"/>
                <a:gd name="T11" fmla="*/ 0 h 72"/>
                <a:gd name="T12" fmla="*/ 24 w 72"/>
                <a:gd name="T13" fmla="*/ 3 h 72"/>
                <a:gd name="T14" fmla="*/ 15 w 72"/>
                <a:gd name="T15" fmla="*/ 7 h 72"/>
                <a:gd name="T16" fmla="*/ 0 w 72"/>
                <a:gd name="T17" fmla="*/ 36 h 72"/>
                <a:gd name="T18" fmla="*/ 36 w 72"/>
                <a:gd name="T19" fmla="*/ 72 h 72"/>
                <a:gd name="T20" fmla="*/ 69 w 72"/>
                <a:gd name="T21" fmla="*/ 50 h 72"/>
                <a:gd name="T22" fmla="*/ 71 w 72"/>
                <a:gd name="T23" fmla="*/ 40 h 72"/>
                <a:gd name="T24" fmla="*/ 72 w 7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72">
                  <a:moveTo>
                    <a:pt x="72" y="36"/>
                  </a:moveTo>
                  <a:cubicBezTo>
                    <a:pt x="72" y="32"/>
                    <a:pt x="71" y="28"/>
                    <a:pt x="70" y="24"/>
                  </a:cubicBezTo>
                  <a:cubicBezTo>
                    <a:pt x="68" y="21"/>
                    <a:pt x="67" y="18"/>
                    <a:pt x="65" y="15"/>
                  </a:cubicBezTo>
                  <a:cubicBezTo>
                    <a:pt x="62" y="11"/>
                    <a:pt x="58" y="7"/>
                    <a:pt x="53" y="5"/>
                  </a:cubicBezTo>
                  <a:cubicBezTo>
                    <a:pt x="50" y="3"/>
                    <a:pt x="47" y="2"/>
                    <a:pt x="44" y="1"/>
                  </a:cubicBezTo>
                  <a:cubicBezTo>
                    <a:pt x="41" y="1"/>
                    <a:pt x="39" y="0"/>
                    <a:pt x="36" y="0"/>
                  </a:cubicBezTo>
                  <a:cubicBezTo>
                    <a:pt x="32" y="0"/>
                    <a:pt x="28" y="1"/>
                    <a:pt x="24" y="3"/>
                  </a:cubicBezTo>
                  <a:cubicBezTo>
                    <a:pt x="21" y="4"/>
                    <a:pt x="18" y="5"/>
                    <a:pt x="15" y="7"/>
                  </a:cubicBezTo>
                  <a:cubicBezTo>
                    <a:pt x="6" y="13"/>
                    <a:pt x="0" y="24"/>
                    <a:pt x="0" y="36"/>
                  </a:cubicBezTo>
                  <a:cubicBezTo>
                    <a:pt x="0" y="56"/>
                    <a:pt x="16" y="72"/>
                    <a:pt x="36" y="72"/>
                  </a:cubicBezTo>
                  <a:cubicBezTo>
                    <a:pt x="51" y="72"/>
                    <a:pt x="64" y="63"/>
                    <a:pt x="69" y="50"/>
                  </a:cubicBezTo>
                  <a:cubicBezTo>
                    <a:pt x="70" y="47"/>
                    <a:pt x="71" y="44"/>
                    <a:pt x="71" y="40"/>
                  </a:cubicBezTo>
                  <a:cubicBezTo>
                    <a:pt x="72" y="39"/>
                    <a:pt x="72" y="38"/>
                    <a:pt x="72" y="36"/>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54" name="Freeform 462">
              <a:extLst>
                <a:ext uri="{FF2B5EF4-FFF2-40B4-BE49-F238E27FC236}">
                  <a16:creationId xmlns:a16="http://schemas.microsoft.com/office/drawing/2014/main" id="{B431B331-DCB6-4093-0804-159D131F578E}"/>
                </a:ext>
              </a:extLst>
            </p:cNvPr>
            <p:cNvSpPr>
              <a:spLocks/>
            </p:cNvSpPr>
            <p:nvPr/>
          </p:nvSpPr>
          <p:spPr bwMode="auto">
            <a:xfrm>
              <a:off x="8080547" y="4633044"/>
              <a:ext cx="283933" cy="289932"/>
            </a:xfrm>
            <a:custGeom>
              <a:avLst/>
              <a:gdLst>
                <a:gd name="T0" fmla="*/ 35 w 71"/>
                <a:gd name="T1" fmla="*/ 0 h 72"/>
                <a:gd name="T2" fmla="*/ 35 w 71"/>
                <a:gd name="T3" fmla="*/ 0 h 72"/>
                <a:gd name="T4" fmla="*/ 26 w 71"/>
                <a:gd name="T5" fmla="*/ 2 h 72"/>
                <a:gd name="T6" fmla="*/ 2 w 71"/>
                <a:gd name="T7" fmla="*/ 23 h 72"/>
                <a:gd name="T8" fmla="*/ 0 w 71"/>
                <a:gd name="T9" fmla="*/ 33 h 72"/>
                <a:gd name="T10" fmla="*/ 0 w 71"/>
                <a:gd name="T11" fmla="*/ 36 h 72"/>
                <a:gd name="T12" fmla="*/ 35 w 71"/>
                <a:gd name="T13" fmla="*/ 72 h 72"/>
                <a:gd name="T14" fmla="*/ 71 w 71"/>
                <a:gd name="T15" fmla="*/ 36 h 72"/>
                <a:gd name="T16" fmla="*/ 71 w 71"/>
                <a:gd name="T17" fmla="*/ 32 h 72"/>
                <a:gd name="T18" fmla="*/ 69 w 71"/>
                <a:gd name="T19" fmla="*/ 23 h 72"/>
                <a:gd name="T20" fmla="*/ 35 w 71"/>
                <a:gd name="T2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72">
                  <a:moveTo>
                    <a:pt x="35" y="0"/>
                  </a:moveTo>
                  <a:cubicBezTo>
                    <a:pt x="35" y="0"/>
                    <a:pt x="35" y="0"/>
                    <a:pt x="35" y="0"/>
                  </a:cubicBezTo>
                  <a:cubicBezTo>
                    <a:pt x="32" y="0"/>
                    <a:pt x="29" y="1"/>
                    <a:pt x="26" y="2"/>
                  </a:cubicBezTo>
                  <a:cubicBezTo>
                    <a:pt x="15" y="5"/>
                    <a:pt x="6" y="13"/>
                    <a:pt x="2" y="23"/>
                  </a:cubicBezTo>
                  <a:cubicBezTo>
                    <a:pt x="1" y="26"/>
                    <a:pt x="0" y="29"/>
                    <a:pt x="0" y="33"/>
                  </a:cubicBezTo>
                  <a:cubicBezTo>
                    <a:pt x="0" y="34"/>
                    <a:pt x="0" y="35"/>
                    <a:pt x="0" y="36"/>
                  </a:cubicBezTo>
                  <a:cubicBezTo>
                    <a:pt x="0" y="56"/>
                    <a:pt x="16" y="72"/>
                    <a:pt x="35" y="72"/>
                  </a:cubicBezTo>
                  <a:cubicBezTo>
                    <a:pt x="55" y="72"/>
                    <a:pt x="71" y="56"/>
                    <a:pt x="71" y="36"/>
                  </a:cubicBezTo>
                  <a:cubicBezTo>
                    <a:pt x="71" y="35"/>
                    <a:pt x="71" y="34"/>
                    <a:pt x="71" y="32"/>
                  </a:cubicBezTo>
                  <a:cubicBezTo>
                    <a:pt x="71" y="29"/>
                    <a:pt x="70" y="26"/>
                    <a:pt x="69" y="23"/>
                  </a:cubicBezTo>
                  <a:cubicBezTo>
                    <a:pt x="64" y="10"/>
                    <a:pt x="51" y="0"/>
                    <a:pt x="35" y="0"/>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55" name="Freeform 463">
              <a:extLst>
                <a:ext uri="{FF2B5EF4-FFF2-40B4-BE49-F238E27FC236}">
                  <a16:creationId xmlns:a16="http://schemas.microsoft.com/office/drawing/2014/main" id="{116B39CF-0CEB-C107-5F66-3A184AF4A333}"/>
                </a:ext>
              </a:extLst>
            </p:cNvPr>
            <p:cNvSpPr>
              <a:spLocks/>
            </p:cNvSpPr>
            <p:nvPr/>
          </p:nvSpPr>
          <p:spPr bwMode="auto">
            <a:xfrm>
              <a:off x="7912586" y="3387339"/>
              <a:ext cx="287932" cy="287932"/>
            </a:xfrm>
            <a:custGeom>
              <a:avLst/>
              <a:gdLst>
                <a:gd name="T0" fmla="*/ 68 w 72"/>
                <a:gd name="T1" fmla="*/ 51 h 72"/>
                <a:gd name="T2" fmla="*/ 71 w 72"/>
                <a:gd name="T3" fmla="*/ 42 h 72"/>
                <a:gd name="T4" fmla="*/ 72 w 72"/>
                <a:gd name="T5" fmla="*/ 36 h 72"/>
                <a:gd name="T6" fmla="*/ 65 w 72"/>
                <a:gd name="T7" fmla="*/ 15 h 72"/>
                <a:gd name="T8" fmla="*/ 58 w 72"/>
                <a:gd name="T9" fmla="*/ 8 h 72"/>
                <a:gd name="T10" fmla="*/ 38 w 72"/>
                <a:gd name="T11" fmla="*/ 0 h 72"/>
                <a:gd name="T12" fmla="*/ 36 w 72"/>
                <a:gd name="T13" fmla="*/ 0 h 72"/>
                <a:gd name="T14" fmla="*/ 28 w 72"/>
                <a:gd name="T15" fmla="*/ 1 h 72"/>
                <a:gd name="T16" fmla="*/ 0 w 72"/>
                <a:gd name="T17" fmla="*/ 36 h 72"/>
                <a:gd name="T18" fmla="*/ 2 w 72"/>
                <a:gd name="T19" fmla="*/ 46 h 72"/>
                <a:gd name="T20" fmla="*/ 6 w 72"/>
                <a:gd name="T21" fmla="*/ 55 h 72"/>
                <a:gd name="T22" fmla="*/ 17 w 72"/>
                <a:gd name="T23" fmla="*/ 66 h 72"/>
                <a:gd name="T24" fmla="*/ 25 w 72"/>
                <a:gd name="T25" fmla="*/ 70 h 72"/>
                <a:gd name="T26" fmla="*/ 36 w 72"/>
                <a:gd name="T27" fmla="*/ 72 h 72"/>
                <a:gd name="T28" fmla="*/ 36 w 72"/>
                <a:gd name="T29" fmla="*/ 72 h 72"/>
                <a:gd name="T30" fmla="*/ 46 w 72"/>
                <a:gd name="T31" fmla="*/ 70 h 72"/>
                <a:gd name="T32" fmla="*/ 68 w 72"/>
                <a:gd name="T33" fmla="*/ 5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68" y="51"/>
                  </a:moveTo>
                  <a:cubicBezTo>
                    <a:pt x="70" y="48"/>
                    <a:pt x="71" y="45"/>
                    <a:pt x="71" y="42"/>
                  </a:cubicBezTo>
                  <a:cubicBezTo>
                    <a:pt x="72" y="40"/>
                    <a:pt x="72" y="38"/>
                    <a:pt x="72" y="36"/>
                  </a:cubicBezTo>
                  <a:cubicBezTo>
                    <a:pt x="72" y="28"/>
                    <a:pt x="69" y="20"/>
                    <a:pt x="65" y="15"/>
                  </a:cubicBezTo>
                  <a:cubicBezTo>
                    <a:pt x="63" y="12"/>
                    <a:pt x="60" y="10"/>
                    <a:pt x="58" y="8"/>
                  </a:cubicBezTo>
                  <a:cubicBezTo>
                    <a:pt x="52" y="3"/>
                    <a:pt x="45" y="1"/>
                    <a:pt x="38" y="0"/>
                  </a:cubicBezTo>
                  <a:cubicBezTo>
                    <a:pt x="37" y="0"/>
                    <a:pt x="37" y="0"/>
                    <a:pt x="36" y="0"/>
                  </a:cubicBezTo>
                  <a:cubicBezTo>
                    <a:pt x="33" y="0"/>
                    <a:pt x="30" y="0"/>
                    <a:pt x="28" y="1"/>
                  </a:cubicBezTo>
                  <a:cubicBezTo>
                    <a:pt x="12" y="5"/>
                    <a:pt x="0" y="19"/>
                    <a:pt x="0" y="36"/>
                  </a:cubicBezTo>
                  <a:cubicBezTo>
                    <a:pt x="0" y="39"/>
                    <a:pt x="1" y="43"/>
                    <a:pt x="2" y="46"/>
                  </a:cubicBezTo>
                  <a:cubicBezTo>
                    <a:pt x="2" y="49"/>
                    <a:pt x="4" y="52"/>
                    <a:pt x="6" y="55"/>
                  </a:cubicBezTo>
                  <a:cubicBezTo>
                    <a:pt x="8" y="59"/>
                    <a:pt x="12" y="63"/>
                    <a:pt x="17" y="66"/>
                  </a:cubicBezTo>
                  <a:cubicBezTo>
                    <a:pt x="19" y="68"/>
                    <a:pt x="22" y="69"/>
                    <a:pt x="25" y="70"/>
                  </a:cubicBezTo>
                  <a:cubicBezTo>
                    <a:pt x="29" y="71"/>
                    <a:pt x="32" y="72"/>
                    <a:pt x="36" y="72"/>
                  </a:cubicBezTo>
                  <a:cubicBezTo>
                    <a:pt x="36" y="72"/>
                    <a:pt x="36" y="72"/>
                    <a:pt x="36" y="72"/>
                  </a:cubicBezTo>
                  <a:cubicBezTo>
                    <a:pt x="39" y="72"/>
                    <a:pt x="43" y="71"/>
                    <a:pt x="46" y="70"/>
                  </a:cubicBezTo>
                  <a:cubicBezTo>
                    <a:pt x="56" y="67"/>
                    <a:pt x="64" y="60"/>
                    <a:pt x="68" y="51"/>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56" name="Freeform 464">
              <a:extLst>
                <a:ext uri="{FF2B5EF4-FFF2-40B4-BE49-F238E27FC236}">
                  <a16:creationId xmlns:a16="http://schemas.microsoft.com/office/drawing/2014/main" id="{D1F4AAE9-0279-47FD-4AEB-FB4E332257F9}"/>
                </a:ext>
              </a:extLst>
            </p:cNvPr>
            <p:cNvSpPr>
              <a:spLocks/>
            </p:cNvSpPr>
            <p:nvPr/>
          </p:nvSpPr>
          <p:spPr bwMode="auto">
            <a:xfrm>
              <a:off x="8946343" y="3715261"/>
              <a:ext cx="283933" cy="283933"/>
            </a:xfrm>
            <a:custGeom>
              <a:avLst/>
              <a:gdLst>
                <a:gd name="T0" fmla="*/ 31 w 71"/>
                <a:gd name="T1" fmla="*/ 0 h 71"/>
                <a:gd name="T2" fmla="*/ 21 w 71"/>
                <a:gd name="T3" fmla="*/ 3 h 71"/>
                <a:gd name="T4" fmla="*/ 3 w 71"/>
                <a:gd name="T5" fmla="*/ 20 h 71"/>
                <a:gd name="T6" fmla="*/ 0 w 71"/>
                <a:gd name="T7" fmla="*/ 29 h 71"/>
                <a:gd name="T8" fmla="*/ 0 w 71"/>
                <a:gd name="T9" fmla="*/ 36 h 71"/>
                <a:gd name="T10" fmla="*/ 2 w 71"/>
                <a:gd name="T11" fmla="*/ 48 h 71"/>
                <a:gd name="T12" fmla="*/ 7 w 71"/>
                <a:gd name="T13" fmla="*/ 57 h 71"/>
                <a:gd name="T14" fmla="*/ 14 w 71"/>
                <a:gd name="T15" fmla="*/ 64 h 71"/>
                <a:gd name="T16" fmla="*/ 22 w 71"/>
                <a:gd name="T17" fmla="*/ 69 h 71"/>
                <a:gd name="T18" fmla="*/ 35 w 71"/>
                <a:gd name="T19" fmla="*/ 71 h 71"/>
                <a:gd name="T20" fmla="*/ 67 w 71"/>
                <a:gd name="T21" fmla="*/ 52 h 71"/>
                <a:gd name="T22" fmla="*/ 71 w 71"/>
                <a:gd name="T23" fmla="*/ 42 h 71"/>
                <a:gd name="T24" fmla="*/ 71 w 71"/>
                <a:gd name="T25" fmla="*/ 36 h 71"/>
                <a:gd name="T26" fmla="*/ 71 w 71"/>
                <a:gd name="T27" fmla="*/ 33 h 71"/>
                <a:gd name="T28" fmla="*/ 69 w 71"/>
                <a:gd name="T29" fmla="*/ 23 h 71"/>
                <a:gd name="T30" fmla="*/ 63 w 71"/>
                <a:gd name="T31" fmla="*/ 13 h 71"/>
                <a:gd name="T32" fmla="*/ 55 w 71"/>
                <a:gd name="T33" fmla="*/ 6 h 71"/>
                <a:gd name="T34" fmla="*/ 35 w 71"/>
                <a:gd name="T35" fmla="*/ 0 h 71"/>
                <a:gd name="T36" fmla="*/ 31 w 71"/>
                <a:gd name="T3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1" h="71">
                  <a:moveTo>
                    <a:pt x="31" y="0"/>
                  </a:moveTo>
                  <a:cubicBezTo>
                    <a:pt x="28" y="1"/>
                    <a:pt x="24" y="1"/>
                    <a:pt x="21" y="3"/>
                  </a:cubicBezTo>
                  <a:cubicBezTo>
                    <a:pt x="14" y="6"/>
                    <a:pt x="7" y="12"/>
                    <a:pt x="3" y="20"/>
                  </a:cubicBezTo>
                  <a:cubicBezTo>
                    <a:pt x="2" y="23"/>
                    <a:pt x="1" y="26"/>
                    <a:pt x="0" y="29"/>
                  </a:cubicBezTo>
                  <a:cubicBezTo>
                    <a:pt x="0" y="31"/>
                    <a:pt x="0" y="33"/>
                    <a:pt x="0" y="36"/>
                  </a:cubicBezTo>
                  <a:cubicBezTo>
                    <a:pt x="0" y="40"/>
                    <a:pt x="1" y="44"/>
                    <a:pt x="2" y="48"/>
                  </a:cubicBezTo>
                  <a:cubicBezTo>
                    <a:pt x="3" y="51"/>
                    <a:pt x="5" y="54"/>
                    <a:pt x="7" y="57"/>
                  </a:cubicBezTo>
                  <a:cubicBezTo>
                    <a:pt x="9" y="60"/>
                    <a:pt x="11" y="62"/>
                    <a:pt x="14" y="64"/>
                  </a:cubicBezTo>
                  <a:cubicBezTo>
                    <a:pt x="16" y="66"/>
                    <a:pt x="19" y="68"/>
                    <a:pt x="22" y="69"/>
                  </a:cubicBezTo>
                  <a:cubicBezTo>
                    <a:pt x="26" y="71"/>
                    <a:pt x="31" y="71"/>
                    <a:pt x="35" y="71"/>
                  </a:cubicBezTo>
                  <a:cubicBezTo>
                    <a:pt x="49" y="71"/>
                    <a:pt x="62" y="63"/>
                    <a:pt x="67" y="52"/>
                  </a:cubicBezTo>
                  <a:cubicBezTo>
                    <a:pt x="69" y="49"/>
                    <a:pt x="70" y="46"/>
                    <a:pt x="71" y="42"/>
                  </a:cubicBezTo>
                  <a:cubicBezTo>
                    <a:pt x="71" y="40"/>
                    <a:pt x="71" y="38"/>
                    <a:pt x="71" y="36"/>
                  </a:cubicBezTo>
                  <a:cubicBezTo>
                    <a:pt x="71" y="35"/>
                    <a:pt x="71" y="34"/>
                    <a:pt x="71" y="33"/>
                  </a:cubicBezTo>
                  <a:cubicBezTo>
                    <a:pt x="71" y="29"/>
                    <a:pt x="70" y="26"/>
                    <a:pt x="69" y="23"/>
                  </a:cubicBezTo>
                  <a:cubicBezTo>
                    <a:pt x="67" y="19"/>
                    <a:pt x="65" y="16"/>
                    <a:pt x="63" y="13"/>
                  </a:cubicBezTo>
                  <a:cubicBezTo>
                    <a:pt x="61" y="10"/>
                    <a:pt x="58" y="8"/>
                    <a:pt x="55" y="6"/>
                  </a:cubicBezTo>
                  <a:cubicBezTo>
                    <a:pt x="49" y="2"/>
                    <a:pt x="43" y="0"/>
                    <a:pt x="35" y="0"/>
                  </a:cubicBezTo>
                  <a:cubicBezTo>
                    <a:pt x="34" y="0"/>
                    <a:pt x="32" y="0"/>
                    <a:pt x="31" y="0"/>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57" name="Freeform 465">
              <a:extLst>
                <a:ext uri="{FF2B5EF4-FFF2-40B4-BE49-F238E27FC236}">
                  <a16:creationId xmlns:a16="http://schemas.microsoft.com/office/drawing/2014/main" id="{9CF20F04-CABC-9E1B-D799-A2F773283839}"/>
                </a:ext>
              </a:extLst>
            </p:cNvPr>
            <p:cNvSpPr>
              <a:spLocks/>
            </p:cNvSpPr>
            <p:nvPr/>
          </p:nvSpPr>
          <p:spPr bwMode="auto">
            <a:xfrm>
              <a:off x="8470455" y="4537066"/>
              <a:ext cx="283933" cy="289932"/>
            </a:xfrm>
            <a:custGeom>
              <a:avLst/>
              <a:gdLst>
                <a:gd name="T0" fmla="*/ 65 w 71"/>
                <a:gd name="T1" fmla="*/ 56 h 72"/>
                <a:gd name="T2" fmla="*/ 67 w 71"/>
                <a:gd name="T3" fmla="*/ 53 h 72"/>
                <a:gd name="T4" fmla="*/ 70 w 71"/>
                <a:gd name="T5" fmla="*/ 43 h 72"/>
                <a:gd name="T6" fmla="*/ 71 w 71"/>
                <a:gd name="T7" fmla="*/ 37 h 72"/>
                <a:gd name="T8" fmla="*/ 71 w 71"/>
                <a:gd name="T9" fmla="*/ 36 h 72"/>
                <a:gd name="T10" fmla="*/ 70 w 71"/>
                <a:gd name="T11" fmla="*/ 27 h 72"/>
                <a:gd name="T12" fmla="*/ 57 w 71"/>
                <a:gd name="T13" fmla="*/ 8 h 72"/>
                <a:gd name="T14" fmla="*/ 49 w 71"/>
                <a:gd name="T15" fmla="*/ 3 h 72"/>
                <a:gd name="T16" fmla="*/ 35 w 71"/>
                <a:gd name="T17" fmla="*/ 0 h 72"/>
                <a:gd name="T18" fmla="*/ 0 w 71"/>
                <a:gd name="T19" fmla="*/ 36 h 72"/>
                <a:gd name="T20" fmla="*/ 0 w 71"/>
                <a:gd name="T21" fmla="*/ 40 h 72"/>
                <a:gd name="T22" fmla="*/ 2 w 71"/>
                <a:gd name="T23" fmla="*/ 49 h 72"/>
                <a:gd name="T24" fmla="*/ 35 w 71"/>
                <a:gd name="T25" fmla="*/ 72 h 72"/>
                <a:gd name="T26" fmla="*/ 59 w 71"/>
                <a:gd name="T27" fmla="*/ 63 h 72"/>
                <a:gd name="T28" fmla="*/ 65 w 71"/>
                <a:gd name="T29" fmla="*/ 5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2">
                  <a:moveTo>
                    <a:pt x="65" y="56"/>
                  </a:moveTo>
                  <a:cubicBezTo>
                    <a:pt x="66" y="55"/>
                    <a:pt x="67" y="54"/>
                    <a:pt x="67" y="53"/>
                  </a:cubicBezTo>
                  <a:cubicBezTo>
                    <a:pt x="69" y="50"/>
                    <a:pt x="70" y="47"/>
                    <a:pt x="70" y="43"/>
                  </a:cubicBezTo>
                  <a:cubicBezTo>
                    <a:pt x="71" y="41"/>
                    <a:pt x="71" y="39"/>
                    <a:pt x="71" y="37"/>
                  </a:cubicBezTo>
                  <a:cubicBezTo>
                    <a:pt x="71" y="37"/>
                    <a:pt x="71" y="36"/>
                    <a:pt x="71" y="36"/>
                  </a:cubicBezTo>
                  <a:cubicBezTo>
                    <a:pt x="71" y="33"/>
                    <a:pt x="71" y="30"/>
                    <a:pt x="70" y="27"/>
                  </a:cubicBezTo>
                  <a:cubicBezTo>
                    <a:pt x="68" y="19"/>
                    <a:pt x="64" y="12"/>
                    <a:pt x="57" y="8"/>
                  </a:cubicBezTo>
                  <a:cubicBezTo>
                    <a:pt x="55" y="6"/>
                    <a:pt x="52" y="4"/>
                    <a:pt x="49" y="3"/>
                  </a:cubicBezTo>
                  <a:cubicBezTo>
                    <a:pt x="45" y="1"/>
                    <a:pt x="40" y="0"/>
                    <a:pt x="35" y="0"/>
                  </a:cubicBezTo>
                  <a:cubicBezTo>
                    <a:pt x="16" y="0"/>
                    <a:pt x="0" y="16"/>
                    <a:pt x="0" y="36"/>
                  </a:cubicBezTo>
                  <a:cubicBezTo>
                    <a:pt x="0" y="37"/>
                    <a:pt x="0" y="39"/>
                    <a:pt x="0" y="40"/>
                  </a:cubicBezTo>
                  <a:cubicBezTo>
                    <a:pt x="0" y="43"/>
                    <a:pt x="1" y="46"/>
                    <a:pt x="2" y="49"/>
                  </a:cubicBezTo>
                  <a:cubicBezTo>
                    <a:pt x="8" y="62"/>
                    <a:pt x="20" y="72"/>
                    <a:pt x="35" y="72"/>
                  </a:cubicBezTo>
                  <a:cubicBezTo>
                    <a:pt x="44" y="72"/>
                    <a:pt x="53" y="68"/>
                    <a:pt x="59" y="63"/>
                  </a:cubicBezTo>
                  <a:cubicBezTo>
                    <a:pt x="61" y="61"/>
                    <a:pt x="63" y="58"/>
                    <a:pt x="65" y="56"/>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58" name="Freeform 466">
              <a:extLst>
                <a:ext uri="{FF2B5EF4-FFF2-40B4-BE49-F238E27FC236}">
                  <a16:creationId xmlns:a16="http://schemas.microsoft.com/office/drawing/2014/main" id="{80DE69E8-06E6-87D5-EE39-1010AF60660A}"/>
                </a:ext>
              </a:extLst>
            </p:cNvPr>
            <p:cNvSpPr>
              <a:spLocks/>
            </p:cNvSpPr>
            <p:nvPr/>
          </p:nvSpPr>
          <p:spPr bwMode="auto">
            <a:xfrm>
              <a:off x="8762386" y="3077412"/>
              <a:ext cx="283933" cy="285933"/>
            </a:xfrm>
            <a:custGeom>
              <a:avLst/>
              <a:gdLst>
                <a:gd name="T0" fmla="*/ 35 w 71"/>
                <a:gd name="T1" fmla="*/ 71 h 71"/>
                <a:gd name="T2" fmla="*/ 40 w 71"/>
                <a:gd name="T3" fmla="*/ 71 h 71"/>
                <a:gd name="T4" fmla="*/ 50 w 71"/>
                <a:gd name="T5" fmla="*/ 68 h 71"/>
                <a:gd name="T6" fmla="*/ 71 w 71"/>
                <a:gd name="T7" fmla="*/ 36 h 71"/>
                <a:gd name="T8" fmla="*/ 66 w 71"/>
                <a:gd name="T9" fmla="*/ 17 h 71"/>
                <a:gd name="T10" fmla="*/ 60 w 71"/>
                <a:gd name="T11" fmla="*/ 9 h 71"/>
                <a:gd name="T12" fmla="*/ 35 w 71"/>
                <a:gd name="T13" fmla="*/ 0 h 71"/>
                <a:gd name="T14" fmla="*/ 9 w 71"/>
                <a:gd name="T15" fmla="*/ 12 h 71"/>
                <a:gd name="T16" fmla="*/ 3 w 71"/>
                <a:gd name="T17" fmla="*/ 20 h 71"/>
                <a:gd name="T18" fmla="*/ 0 w 71"/>
                <a:gd name="T19" fmla="*/ 36 h 71"/>
                <a:gd name="T20" fmla="*/ 35 w 71"/>
                <a:gd name="T21"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71">
                  <a:moveTo>
                    <a:pt x="35" y="71"/>
                  </a:moveTo>
                  <a:cubicBezTo>
                    <a:pt x="37" y="71"/>
                    <a:pt x="39" y="71"/>
                    <a:pt x="40" y="71"/>
                  </a:cubicBezTo>
                  <a:cubicBezTo>
                    <a:pt x="44" y="71"/>
                    <a:pt x="47" y="70"/>
                    <a:pt x="50" y="68"/>
                  </a:cubicBezTo>
                  <a:cubicBezTo>
                    <a:pt x="62" y="63"/>
                    <a:pt x="71" y="50"/>
                    <a:pt x="71" y="36"/>
                  </a:cubicBezTo>
                  <a:cubicBezTo>
                    <a:pt x="71" y="29"/>
                    <a:pt x="69" y="22"/>
                    <a:pt x="66" y="17"/>
                  </a:cubicBezTo>
                  <a:cubicBezTo>
                    <a:pt x="64" y="14"/>
                    <a:pt x="62" y="12"/>
                    <a:pt x="60" y="9"/>
                  </a:cubicBezTo>
                  <a:cubicBezTo>
                    <a:pt x="53" y="3"/>
                    <a:pt x="45" y="0"/>
                    <a:pt x="35" y="0"/>
                  </a:cubicBezTo>
                  <a:cubicBezTo>
                    <a:pt x="25" y="0"/>
                    <a:pt x="15" y="5"/>
                    <a:pt x="9" y="12"/>
                  </a:cubicBezTo>
                  <a:cubicBezTo>
                    <a:pt x="6" y="15"/>
                    <a:pt x="5" y="17"/>
                    <a:pt x="3" y="20"/>
                  </a:cubicBezTo>
                  <a:cubicBezTo>
                    <a:pt x="1" y="25"/>
                    <a:pt x="0" y="30"/>
                    <a:pt x="0" y="36"/>
                  </a:cubicBezTo>
                  <a:cubicBezTo>
                    <a:pt x="0" y="55"/>
                    <a:pt x="16" y="71"/>
                    <a:pt x="35" y="71"/>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59" name="Freeform 467">
              <a:extLst>
                <a:ext uri="{FF2B5EF4-FFF2-40B4-BE49-F238E27FC236}">
                  <a16:creationId xmlns:a16="http://schemas.microsoft.com/office/drawing/2014/main" id="{E13FD839-EF5F-2EE4-F672-C953CD709115}"/>
                </a:ext>
              </a:extLst>
            </p:cNvPr>
            <p:cNvSpPr>
              <a:spLocks/>
            </p:cNvSpPr>
            <p:nvPr/>
          </p:nvSpPr>
          <p:spPr bwMode="auto">
            <a:xfrm>
              <a:off x="9268266" y="4445088"/>
              <a:ext cx="283933" cy="285933"/>
            </a:xfrm>
            <a:custGeom>
              <a:avLst/>
              <a:gdLst>
                <a:gd name="T0" fmla="*/ 0 w 71"/>
                <a:gd name="T1" fmla="*/ 35 h 71"/>
                <a:gd name="T2" fmla="*/ 0 w 71"/>
                <a:gd name="T3" fmla="*/ 36 h 71"/>
                <a:gd name="T4" fmla="*/ 1 w 71"/>
                <a:gd name="T5" fmla="*/ 45 h 71"/>
                <a:gd name="T6" fmla="*/ 36 w 71"/>
                <a:gd name="T7" fmla="*/ 71 h 71"/>
                <a:gd name="T8" fmla="*/ 44 w 71"/>
                <a:gd name="T9" fmla="*/ 70 h 71"/>
                <a:gd name="T10" fmla="*/ 54 w 71"/>
                <a:gd name="T11" fmla="*/ 66 h 71"/>
                <a:gd name="T12" fmla="*/ 71 w 71"/>
                <a:gd name="T13" fmla="*/ 36 h 71"/>
                <a:gd name="T14" fmla="*/ 70 w 71"/>
                <a:gd name="T15" fmla="*/ 26 h 71"/>
                <a:gd name="T16" fmla="*/ 66 w 71"/>
                <a:gd name="T17" fmla="*/ 17 h 71"/>
                <a:gd name="T18" fmla="*/ 42 w 71"/>
                <a:gd name="T19" fmla="*/ 1 h 71"/>
                <a:gd name="T20" fmla="*/ 36 w 71"/>
                <a:gd name="T21" fmla="*/ 0 h 71"/>
                <a:gd name="T22" fmla="*/ 33 w 71"/>
                <a:gd name="T23" fmla="*/ 0 h 71"/>
                <a:gd name="T24" fmla="*/ 0 w 71"/>
                <a:gd name="T25"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71">
                  <a:moveTo>
                    <a:pt x="0" y="35"/>
                  </a:moveTo>
                  <a:cubicBezTo>
                    <a:pt x="0" y="35"/>
                    <a:pt x="0" y="35"/>
                    <a:pt x="0" y="36"/>
                  </a:cubicBezTo>
                  <a:cubicBezTo>
                    <a:pt x="0" y="39"/>
                    <a:pt x="0" y="42"/>
                    <a:pt x="1" y="45"/>
                  </a:cubicBezTo>
                  <a:cubicBezTo>
                    <a:pt x="5" y="60"/>
                    <a:pt x="19" y="71"/>
                    <a:pt x="36" y="71"/>
                  </a:cubicBezTo>
                  <a:cubicBezTo>
                    <a:pt x="39" y="71"/>
                    <a:pt x="41" y="71"/>
                    <a:pt x="44" y="70"/>
                  </a:cubicBezTo>
                  <a:cubicBezTo>
                    <a:pt x="48" y="70"/>
                    <a:pt x="51" y="68"/>
                    <a:pt x="54" y="66"/>
                  </a:cubicBezTo>
                  <a:cubicBezTo>
                    <a:pt x="64" y="60"/>
                    <a:pt x="71" y="49"/>
                    <a:pt x="71" y="36"/>
                  </a:cubicBezTo>
                  <a:cubicBezTo>
                    <a:pt x="71" y="32"/>
                    <a:pt x="71" y="29"/>
                    <a:pt x="70" y="26"/>
                  </a:cubicBezTo>
                  <a:cubicBezTo>
                    <a:pt x="69" y="23"/>
                    <a:pt x="68" y="20"/>
                    <a:pt x="66" y="17"/>
                  </a:cubicBezTo>
                  <a:cubicBezTo>
                    <a:pt x="61" y="9"/>
                    <a:pt x="53" y="2"/>
                    <a:pt x="42" y="1"/>
                  </a:cubicBezTo>
                  <a:cubicBezTo>
                    <a:pt x="40" y="0"/>
                    <a:pt x="38" y="0"/>
                    <a:pt x="36" y="0"/>
                  </a:cubicBezTo>
                  <a:cubicBezTo>
                    <a:pt x="35" y="0"/>
                    <a:pt x="34" y="0"/>
                    <a:pt x="33" y="0"/>
                  </a:cubicBezTo>
                  <a:cubicBezTo>
                    <a:pt x="14" y="2"/>
                    <a:pt x="0" y="17"/>
                    <a:pt x="0" y="35"/>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60" name="Freeform 468">
              <a:extLst>
                <a:ext uri="{FF2B5EF4-FFF2-40B4-BE49-F238E27FC236}">
                  <a16:creationId xmlns:a16="http://schemas.microsoft.com/office/drawing/2014/main" id="{A3401C51-BBFC-E011-B0DD-04D8057E4AEB}"/>
                </a:ext>
              </a:extLst>
            </p:cNvPr>
            <p:cNvSpPr>
              <a:spLocks/>
            </p:cNvSpPr>
            <p:nvPr/>
          </p:nvSpPr>
          <p:spPr bwMode="auto">
            <a:xfrm>
              <a:off x="9568195" y="5202910"/>
              <a:ext cx="283933" cy="285933"/>
            </a:xfrm>
            <a:custGeom>
              <a:avLst/>
              <a:gdLst>
                <a:gd name="T0" fmla="*/ 57 w 71"/>
                <a:gd name="T1" fmla="*/ 7 h 71"/>
                <a:gd name="T2" fmla="*/ 49 w 71"/>
                <a:gd name="T3" fmla="*/ 3 h 71"/>
                <a:gd name="T4" fmla="*/ 49 w 71"/>
                <a:gd name="T5" fmla="*/ 3 h 71"/>
                <a:gd name="T6" fmla="*/ 40 w 71"/>
                <a:gd name="T7" fmla="*/ 0 h 71"/>
                <a:gd name="T8" fmla="*/ 35 w 71"/>
                <a:gd name="T9" fmla="*/ 0 h 71"/>
                <a:gd name="T10" fmla="*/ 27 w 71"/>
                <a:gd name="T11" fmla="*/ 1 h 71"/>
                <a:gd name="T12" fmla="*/ 18 w 71"/>
                <a:gd name="T13" fmla="*/ 4 h 71"/>
                <a:gd name="T14" fmla="*/ 0 w 71"/>
                <a:gd name="T15" fmla="*/ 36 h 71"/>
                <a:gd name="T16" fmla="*/ 35 w 71"/>
                <a:gd name="T17" fmla="*/ 71 h 71"/>
                <a:gd name="T18" fmla="*/ 40 w 71"/>
                <a:gd name="T19" fmla="*/ 71 h 71"/>
                <a:gd name="T20" fmla="*/ 50 w 71"/>
                <a:gd name="T21" fmla="*/ 68 h 71"/>
                <a:gd name="T22" fmla="*/ 71 w 71"/>
                <a:gd name="T23" fmla="*/ 36 h 71"/>
                <a:gd name="T24" fmla="*/ 71 w 71"/>
                <a:gd name="T25" fmla="*/ 29 h 71"/>
                <a:gd name="T26" fmla="*/ 68 w 71"/>
                <a:gd name="T27" fmla="*/ 21 h 71"/>
                <a:gd name="T28" fmla="*/ 57 w 71"/>
                <a:gd name="T29" fmla="*/ 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57" y="7"/>
                  </a:moveTo>
                  <a:cubicBezTo>
                    <a:pt x="55" y="6"/>
                    <a:pt x="52" y="4"/>
                    <a:pt x="49" y="3"/>
                  </a:cubicBezTo>
                  <a:cubicBezTo>
                    <a:pt x="49" y="3"/>
                    <a:pt x="49" y="3"/>
                    <a:pt x="49" y="3"/>
                  </a:cubicBezTo>
                  <a:cubicBezTo>
                    <a:pt x="46" y="1"/>
                    <a:pt x="43" y="1"/>
                    <a:pt x="40" y="0"/>
                  </a:cubicBezTo>
                  <a:cubicBezTo>
                    <a:pt x="38" y="0"/>
                    <a:pt x="37" y="0"/>
                    <a:pt x="35" y="0"/>
                  </a:cubicBezTo>
                  <a:cubicBezTo>
                    <a:pt x="33" y="0"/>
                    <a:pt x="30" y="0"/>
                    <a:pt x="27" y="1"/>
                  </a:cubicBezTo>
                  <a:cubicBezTo>
                    <a:pt x="24" y="2"/>
                    <a:pt x="21" y="3"/>
                    <a:pt x="18" y="4"/>
                  </a:cubicBezTo>
                  <a:cubicBezTo>
                    <a:pt x="7" y="10"/>
                    <a:pt x="0" y="22"/>
                    <a:pt x="0" y="36"/>
                  </a:cubicBezTo>
                  <a:cubicBezTo>
                    <a:pt x="0" y="55"/>
                    <a:pt x="16" y="71"/>
                    <a:pt x="35" y="71"/>
                  </a:cubicBezTo>
                  <a:cubicBezTo>
                    <a:pt x="37" y="71"/>
                    <a:pt x="39" y="71"/>
                    <a:pt x="40" y="71"/>
                  </a:cubicBezTo>
                  <a:cubicBezTo>
                    <a:pt x="44" y="71"/>
                    <a:pt x="47" y="70"/>
                    <a:pt x="50" y="68"/>
                  </a:cubicBezTo>
                  <a:cubicBezTo>
                    <a:pt x="62" y="63"/>
                    <a:pt x="71" y="50"/>
                    <a:pt x="71" y="36"/>
                  </a:cubicBezTo>
                  <a:cubicBezTo>
                    <a:pt x="71" y="34"/>
                    <a:pt x="71" y="32"/>
                    <a:pt x="71" y="29"/>
                  </a:cubicBezTo>
                  <a:cubicBezTo>
                    <a:pt x="70" y="26"/>
                    <a:pt x="69" y="23"/>
                    <a:pt x="68" y="21"/>
                  </a:cubicBezTo>
                  <a:cubicBezTo>
                    <a:pt x="65" y="15"/>
                    <a:pt x="62" y="11"/>
                    <a:pt x="57" y="7"/>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61" name="Freeform 469">
              <a:extLst>
                <a:ext uri="{FF2B5EF4-FFF2-40B4-BE49-F238E27FC236}">
                  <a16:creationId xmlns:a16="http://schemas.microsoft.com/office/drawing/2014/main" id="{C883A7AC-E23B-B267-4456-AD13ED228A2C}"/>
                </a:ext>
              </a:extLst>
            </p:cNvPr>
            <p:cNvSpPr>
              <a:spLocks/>
            </p:cNvSpPr>
            <p:nvPr/>
          </p:nvSpPr>
          <p:spPr bwMode="auto">
            <a:xfrm>
              <a:off x="9664172" y="5544828"/>
              <a:ext cx="283933" cy="283933"/>
            </a:xfrm>
            <a:custGeom>
              <a:avLst/>
              <a:gdLst>
                <a:gd name="T0" fmla="*/ 11 w 71"/>
                <a:gd name="T1" fmla="*/ 10 h 71"/>
                <a:gd name="T2" fmla="*/ 5 w 71"/>
                <a:gd name="T3" fmla="*/ 17 h 71"/>
                <a:gd name="T4" fmla="*/ 0 w 71"/>
                <a:gd name="T5" fmla="*/ 36 h 71"/>
                <a:gd name="T6" fmla="*/ 36 w 71"/>
                <a:gd name="T7" fmla="*/ 71 h 71"/>
                <a:gd name="T8" fmla="*/ 71 w 71"/>
                <a:gd name="T9" fmla="*/ 36 h 71"/>
                <a:gd name="T10" fmla="*/ 36 w 71"/>
                <a:gd name="T11" fmla="*/ 0 h 71"/>
                <a:gd name="T12" fmla="*/ 30 w 71"/>
                <a:gd name="T13" fmla="*/ 0 h 71"/>
                <a:gd name="T14" fmla="*/ 21 w 71"/>
                <a:gd name="T15" fmla="*/ 3 h 71"/>
                <a:gd name="T16" fmla="*/ 11 w 71"/>
                <a:gd name="T17" fmla="*/ 1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71">
                  <a:moveTo>
                    <a:pt x="11" y="10"/>
                  </a:moveTo>
                  <a:cubicBezTo>
                    <a:pt x="9" y="12"/>
                    <a:pt x="7" y="14"/>
                    <a:pt x="5" y="17"/>
                  </a:cubicBezTo>
                  <a:cubicBezTo>
                    <a:pt x="2" y="23"/>
                    <a:pt x="0" y="29"/>
                    <a:pt x="0" y="36"/>
                  </a:cubicBezTo>
                  <a:cubicBezTo>
                    <a:pt x="0" y="55"/>
                    <a:pt x="16" y="71"/>
                    <a:pt x="36" y="71"/>
                  </a:cubicBezTo>
                  <a:cubicBezTo>
                    <a:pt x="55" y="71"/>
                    <a:pt x="71" y="55"/>
                    <a:pt x="71" y="36"/>
                  </a:cubicBezTo>
                  <a:cubicBezTo>
                    <a:pt x="71" y="16"/>
                    <a:pt x="55" y="0"/>
                    <a:pt x="36" y="0"/>
                  </a:cubicBezTo>
                  <a:cubicBezTo>
                    <a:pt x="34" y="0"/>
                    <a:pt x="32" y="0"/>
                    <a:pt x="30" y="0"/>
                  </a:cubicBezTo>
                  <a:cubicBezTo>
                    <a:pt x="27" y="1"/>
                    <a:pt x="24" y="2"/>
                    <a:pt x="21" y="3"/>
                  </a:cubicBezTo>
                  <a:cubicBezTo>
                    <a:pt x="17" y="5"/>
                    <a:pt x="14" y="7"/>
                    <a:pt x="11" y="10"/>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62" name="Freeform 470">
              <a:extLst>
                <a:ext uri="{FF2B5EF4-FFF2-40B4-BE49-F238E27FC236}">
                  <a16:creationId xmlns:a16="http://schemas.microsoft.com/office/drawing/2014/main" id="{9B699B39-D7B0-5D83-6848-EBEE5ABC771E}"/>
                </a:ext>
              </a:extLst>
            </p:cNvPr>
            <p:cNvSpPr>
              <a:spLocks/>
            </p:cNvSpPr>
            <p:nvPr/>
          </p:nvSpPr>
          <p:spPr bwMode="auto">
            <a:xfrm>
              <a:off x="10405997" y="4934973"/>
              <a:ext cx="283933" cy="287932"/>
            </a:xfrm>
            <a:custGeom>
              <a:avLst/>
              <a:gdLst>
                <a:gd name="T0" fmla="*/ 35 w 71"/>
                <a:gd name="T1" fmla="*/ 0 h 72"/>
                <a:gd name="T2" fmla="*/ 28 w 71"/>
                <a:gd name="T3" fmla="*/ 1 h 72"/>
                <a:gd name="T4" fmla="*/ 17 w 71"/>
                <a:gd name="T5" fmla="*/ 5 h 72"/>
                <a:gd name="T6" fmla="*/ 2 w 71"/>
                <a:gd name="T7" fmla="*/ 23 h 72"/>
                <a:gd name="T8" fmla="*/ 0 w 71"/>
                <a:gd name="T9" fmla="*/ 32 h 72"/>
                <a:gd name="T10" fmla="*/ 0 w 71"/>
                <a:gd name="T11" fmla="*/ 36 h 72"/>
                <a:gd name="T12" fmla="*/ 0 w 71"/>
                <a:gd name="T13" fmla="*/ 41 h 72"/>
                <a:gd name="T14" fmla="*/ 3 w 71"/>
                <a:gd name="T15" fmla="*/ 52 h 72"/>
                <a:gd name="T16" fmla="*/ 35 w 71"/>
                <a:gd name="T17" fmla="*/ 72 h 72"/>
                <a:gd name="T18" fmla="*/ 71 w 71"/>
                <a:gd name="T19" fmla="*/ 36 h 72"/>
                <a:gd name="T20" fmla="*/ 50 w 71"/>
                <a:gd name="T21" fmla="*/ 4 h 72"/>
                <a:gd name="T22" fmla="*/ 41 w 71"/>
                <a:gd name="T23" fmla="*/ 1 h 72"/>
                <a:gd name="T24" fmla="*/ 35 w 71"/>
                <a:gd name="T2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72">
                  <a:moveTo>
                    <a:pt x="35" y="0"/>
                  </a:moveTo>
                  <a:cubicBezTo>
                    <a:pt x="33" y="0"/>
                    <a:pt x="30" y="1"/>
                    <a:pt x="28" y="1"/>
                  </a:cubicBezTo>
                  <a:cubicBezTo>
                    <a:pt x="24" y="2"/>
                    <a:pt x="20" y="3"/>
                    <a:pt x="17" y="5"/>
                  </a:cubicBezTo>
                  <a:cubicBezTo>
                    <a:pt x="10" y="9"/>
                    <a:pt x="5" y="16"/>
                    <a:pt x="2" y="23"/>
                  </a:cubicBezTo>
                  <a:cubicBezTo>
                    <a:pt x="1" y="26"/>
                    <a:pt x="0" y="29"/>
                    <a:pt x="0" y="32"/>
                  </a:cubicBezTo>
                  <a:cubicBezTo>
                    <a:pt x="0" y="34"/>
                    <a:pt x="0" y="35"/>
                    <a:pt x="0" y="36"/>
                  </a:cubicBezTo>
                  <a:cubicBezTo>
                    <a:pt x="0" y="38"/>
                    <a:pt x="0" y="39"/>
                    <a:pt x="0" y="41"/>
                  </a:cubicBezTo>
                  <a:cubicBezTo>
                    <a:pt x="0" y="45"/>
                    <a:pt x="2" y="48"/>
                    <a:pt x="3" y="52"/>
                  </a:cubicBezTo>
                  <a:cubicBezTo>
                    <a:pt x="9" y="64"/>
                    <a:pt x="21" y="72"/>
                    <a:pt x="35" y="72"/>
                  </a:cubicBezTo>
                  <a:cubicBezTo>
                    <a:pt x="55" y="72"/>
                    <a:pt x="71" y="56"/>
                    <a:pt x="71" y="36"/>
                  </a:cubicBezTo>
                  <a:cubicBezTo>
                    <a:pt x="71" y="22"/>
                    <a:pt x="63" y="9"/>
                    <a:pt x="50" y="4"/>
                  </a:cubicBezTo>
                  <a:cubicBezTo>
                    <a:pt x="48" y="2"/>
                    <a:pt x="44" y="1"/>
                    <a:pt x="41" y="1"/>
                  </a:cubicBezTo>
                  <a:cubicBezTo>
                    <a:pt x="39" y="1"/>
                    <a:pt x="37" y="0"/>
                    <a:pt x="35" y="0"/>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63" name="Freeform 471">
              <a:extLst>
                <a:ext uri="{FF2B5EF4-FFF2-40B4-BE49-F238E27FC236}">
                  <a16:creationId xmlns:a16="http://schemas.microsoft.com/office/drawing/2014/main" id="{BA07AA2D-645B-5393-0999-13EF39E99899}"/>
                </a:ext>
              </a:extLst>
            </p:cNvPr>
            <p:cNvSpPr>
              <a:spLocks/>
            </p:cNvSpPr>
            <p:nvPr/>
          </p:nvSpPr>
          <p:spPr bwMode="auto">
            <a:xfrm>
              <a:off x="10056080" y="4101170"/>
              <a:ext cx="285933" cy="287932"/>
            </a:xfrm>
            <a:custGeom>
              <a:avLst/>
              <a:gdLst>
                <a:gd name="T0" fmla="*/ 0 w 71"/>
                <a:gd name="T1" fmla="*/ 36 h 72"/>
                <a:gd name="T2" fmla="*/ 1 w 71"/>
                <a:gd name="T3" fmla="*/ 46 h 72"/>
                <a:gd name="T4" fmla="*/ 6 w 71"/>
                <a:gd name="T5" fmla="*/ 56 h 72"/>
                <a:gd name="T6" fmla="*/ 17 w 71"/>
                <a:gd name="T7" fmla="*/ 67 h 72"/>
                <a:gd name="T8" fmla="*/ 26 w 71"/>
                <a:gd name="T9" fmla="*/ 71 h 72"/>
                <a:gd name="T10" fmla="*/ 36 w 71"/>
                <a:gd name="T11" fmla="*/ 72 h 72"/>
                <a:gd name="T12" fmla="*/ 44 w 71"/>
                <a:gd name="T13" fmla="*/ 71 h 72"/>
                <a:gd name="T14" fmla="*/ 53 w 71"/>
                <a:gd name="T15" fmla="*/ 67 h 72"/>
                <a:gd name="T16" fmla="*/ 71 w 71"/>
                <a:gd name="T17" fmla="*/ 38 h 72"/>
                <a:gd name="T18" fmla="*/ 71 w 71"/>
                <a:gd name="T19" fmla="*/ 36 h 72"/>
                <a:gd name="T20" fmla="*/ 71 w 71"/>
                <a:gd name="T21" fmla="*/ 28 h 72"/>
                <a:gd name="T22" fmla="*/ 36 w 71"/>
                <a:gd name="T23" fmla="*/ 0 h 72"/>
                <a:gd name="T24" fmla="*/ 4 w 71"/>
                <a:gd name="T25" fmla="*/ 20 h 72"/>
                <a:gd name="T26" fmla="*/ 1 w 71"/>
                <a:gd name="T27" fmla="*/ 29 h 72"/>
                <a:gd name="T28" fmla="*/ 0 w 71"/>
                <a:gd name="T29"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2">
                  <a:moveTo>
                    <a:pt x="0" y="36"/>
                  </a:moveTo>
                  <a:cubicBezTo>
                    <a:pt x="0" y="39"/>
                    <a:pt x="0" y="43"/>
                    <a:pt x="1" y="46"/>
                  </a:cubicBezTo>
                  <a:cubicBezTo>
                    <a:pt x="2" y="49"/>
                    <a:pt x="4" y="53"/>
                    <a:pt x="6" y="56"/>
                  </a:cubicBezTo>
                  <a:cubicBezTo>
                    <a:pt x="9" y="60"/>
                    <a:pt x="12" y="64"/>
                    <a:pt x="17" y="67"/>
                  </a:cubicBezTo>
                  <a:cubicBezTo>
                    <a:pt x="20" y="68"/>
                    <a:pt x="23" y="70"/>
                    <a:pt x="26" y="71"/>
                  </a:cubicBezTo>
                  <a:cubicBezTo>
                    <a:pt x="29" y="71"/>
                    <a:pt x="32" y="72"/>
                    <a:pt x="36" y="72"/>
                  </a:cubicBezTo>
                  <a:cubicBezTo>
                    <a:pt x="39" y="72"/>
                    <a:pt x="42" y="72"/>
                    <a:pt x="44" y="71"/>
                  </a:cubicBezTo>
                  <a:cubicBezTo>
                    <a:pt x="48" y="70"/>
                    <a:pt x="51" y="69"/>
                    <a:pt x="53" y="67"/>
                  </a:cubicBezTo>
                  <a:cubicBezTo>
                    <a:pt x="64" y="61"/>
                    <a:pt x="71" y="50"/>
                    <a:pt x="71" y="38"/>
                  </a:cubicBezTo>
                  <a:cubicBezTo>
                    <a:pt x="71" y="37"/>
                    <a:pt x="71" y="37"/>
                    <a:pt x="71" y="36"/>
                  </a:cubicBezTo>
                  <a:cubicBezTo>
                    <a:pt x="71" y="33"/>
                    <a:pt x="71" y="31"/>
                    <a:pt x="71" y="28"/>
                  </a:cubicBezTo>
                  <a:cubicBezTo>
                    <a:pt x="67" y="12"/>
                    <a:pt x="53" y="0"/>
                    <a:pt x="36" y="0"/>
                  </a:cubicBezTo>
                  <a:cubicBezTo>
                    <a:pt x="22" y="0"/>
                    <a:pt x="10" y="8"/>
                    <a:pt x="4" y="20"/>
                  </a:cubicBezTo>
                  <a:cubicBezTo>
                    <a:pt x="2" y="23"/>
                    <a:pt x="1" y="26"/>
                    <a:pt x="1" y="29"/>
                  </a:cubicBezTo>
                  <a:cubicBezTo>
                    <a:pt x="0" y="31"/>
                    <a:pt x="0" y="34"/>
                    <a:pt x="0" y="36"/>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64" name="Freeform 472">
              <a:extLst>
                <a:ext uri="{FF2B5EF4-FFF2-40B4-BE49-F238E27FC236}">
                  <a16:creationId xmlns:a16="http://schemas.microsoft.com/office/drawing/2014/main" id="{C1CE7CBA-B1F4-641F-9FC8-4CDE9587F7C2}"/>
                </a:ext>
              </a:extLst>
            </p:cNvPr>
            <p:cNvSpPr>
              <a:spLocks/>
            </p:cNvSpPr>
            <p:nvPr/>
          </p:nvSpPr>
          <p:spPr bwMode="auto">
            <a:xfrm>
              <a:off x="10008091" y="3475318"/>
              <a:ext cx="289932" cy="287932"/>
            </a:xfrm>
            <a:custGeom>
              <a:avLst/>
              <a:gdLst>
                <a:gd name="T0" fmla="*/ 67 w 72"/>
                <a:gd name="T1" fmla="*/ 18 h 72"/>
                <a:gd name="T2" fmla="*/ 61 w 72"/>
                <a:gd name="T3" fmla="*/ 11 h 72"/>
                <a:gd name="T4" fmla="*/ 48 w 72"/>
                <a:gd name="T5" fmla="*/ 2 h 72"/>
                <a:gd name="T6" fmla="*/ 39 w 72"/>
                <a:gd name="T7" fmla="*/ 0 h 72"/>
                <a:gd name="T8" fmla="*/ 36 w 72"/>
                <a:gd name="T9" fmla="*/ 0 h 72"/>
                <a:gd name="T10" fmla="*/ 18 w 72"/>
                <a:gd name="T11" fmla="*/ 5 h 72"/>
                <a:gd name="T12" fmla="*/ 10 w 72"/>
                <a:gd name="T13" fmla="*/ 11 h 72"/>
                <a:gd name="T14" fmla="*/ 0 w 72"/>
                <a:gd name="T15" fmla="*/ 36 h 72"/>
                <a:gd name="T16" fmla="*/ 0 w 72"/>
                <a:gd name="T17" fmla="*/ 40 h 72"/>
                <a:gd name="T18" fmla="*/ 3 w 72"/>
                <a:gd name="T19" fmla="*/ 49 h 72"/>
                <a:gd name="T20" fmla="*/ 22 w 72"/>
                <a:gd name="T21" fmla="*/ 69 h 72"/>
                <a:gd name="T22" fmla="*/ 32 w 72"/>
                <a:gd name="T23" fmla="*/ 72 h 72"/>
                <a:gd name="T24" fmla="*/ 36 w 72"/>
                <a:gd name="T25" fmla="*/ 72 h 72"/>
                <a:gd name="T26" fmla="*/ 59 w 72"/>
                <a:gd name="T27" fmla="*/ 63 h 72"/>
                <a:gd name="T28" fmla="*/ 66 w 72"/>
                <a:gd name="T29" fmla="*/ 56 h 72"/>
                <a:gd name="T30" fmla="*/ 70 w 72"/>
                <a:gd name="T31" fmla="*/ 46 h 72"/>
                <a:gd name="T32" fmla="*/ 72 w 72"/>
                <a:gd name="T33" fmla="*/ 37 h 72"/>
                <a:gd name="T34" fmla="*/ 72 w 72"/>
                <a:gd name="T35" fmla="*/ 36 h 72"/>
                <a:gd name="T36" fmla="*/ 67 w 72"/>
                <a:gd name="T37" fmla="*/ 1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72">
                  <a:moveTo>
                    <a:pt x="67" y="18"/>
                  </a:moveTo>
                  <a:cubicBezTo>
                    <a:pt x="65" y="15"/>
                    <a:pt x="63" y="13"/>
                    <a:pt x="61" y="11"/>
                  </a:cubicBezTo>
                  <a:cubicBezTo>
                    <a:pt x="58" y="7"/>
                    <a:pt x="53" y="4"/>
                    <a:pt x="48" y="2"/>
                  </a:cubicBezTo>
                  <a:cubicBezTo>
                    <a:pt x="45" y="1"/>
                    <a:pt x="42" y="1"/>
                    <a:pt x="39" y="0"/>
                  </a:cubicBezTo>
                  <a:cubicBezTo>
                    <a:pt x="38" y="0"/>
                    <a:pt x="37" y="0"/>
                    <a:pt x="36" y="0"/>
                  </a:cubicBezTo>
                  <a:cubicBezTo>
                    <a:pt x="29" y="0"/>
                    <a:pt x="23" y="2"/>
                    <a:pt x="18" y="5"/>
                  </a:cubicBezTo>
                  <a:cubicBezTo>
                    <a:pt x="15" y="7"/>
                    <a:pt x="13" y="9"/>
                    <a:pt x="10" y="11"/>
                  </a:cubicBezTo>
                  <a:cubicBezTo>
                    <a:pt x="4" y="17"/>
                    <a:pt x="0" y="26"/>
                    <a:pt x="0" y="36"/>
                  </a:cubicBezTo>
                  <a:cubicBezTo>
                    <a:pt x="0" y="37"/>
                    <a:pt x="0" y="39"/>
                    <a:pt x="0" y="40"/>
                  </a:cubicBezTo>
                  <a:cubicBezTo>
                    <a:pt x="1" y="43"/>
                    <a:pt x="2" y="46"/>
                    <a:pt x="3" y="49"/>
                  </a:cubicBezTo>
                  <a:cubicBezTo>
                    <a:pt x="6" y="58"/>
                    <a:pt x="13" y="65"/>
                    <a:pt x="22" y="69"/>
                  </a:cubicBezTo>
                  <a:cubicBezTo>
                    <a:pt x="25" y="70"/>
                    <a:pt x="29" y="71"/>
                    <a:pt x="32" y="72"/>
                  </a:cubicBezTo>
                  <a:cubicBezTo>
                    <a:pt x="34" y="72"/>
                    <a:pt x="35" y="72"/>
                    <a:pt x="36" y="72"/>
                  </a:cubicBezTo>
                  <a:cubicBezTo>
                    <a:pt x="45" y="72"/>
                    <a:pt x="53" y="68"/>
                    <a:pt x="59" y="63"/>
                  </a:cubicBezTo>
                  <a:cubicBezTo>
                    <a:pt x="62" y="61"/>
                    <a:pt x="64" y="59"/>
                    <a:pt x="66" y="56"/>
                  </a:cubicBezTo>
                  <a:cubicBezTo>
                    <a:pt x="68" y="53"/>
                    <a:pt x="69" y="50"/>
                    <a:pt x="70" y="46"/>
                  </a:cubicBezTo>
                  <a:cubicBezTo>
                    <a:pt x="71" y="43"/>
                    <a:pt x="72" y="40"/>
                    <a:pt x="72" y="37"/>
                  </a:cubicBezTo>
                  <a:cubicBezTo>
                    <a:pt x="72" y="37"/>
                    <a:pt x="72" y="36"/>
                    <a:pt x="72" y="36"/>
                  </a:cubicBezTo>
                  <a:cubicBezTo>
                    <a:pt x="72" y="29"/>
                    <a:pt x="70" y="23"/>
                    <a:pt x="67" y="18"/>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65" name="Freeform 473">
              <a:extLst>
                <a:ext uri="{FF2B5EF4-FFF2-40B4-BE49-F238E27FC236}">
                  <a16:creationId xmlns:a16="http://schemas.microsoft.com/office/drawing/2014/main" id="{8B405F75-4501-B4EB-AD7F-6C5C61E67447}"/>
                </a:ext>
              </a:extLst>
            </p:cNvPr>
            <p:cNvSpPr>
              <a:spLocks/>
            </p:cNvSpPr>
            <p:nvPr/>
          </p:nvSpPr>
          <p:spPr bwMode="auto">
            <a:xfrm>
              <a:off x="10693929" y="4049182"/>
              <a:ext cx="289932" cy="283933"/>
            </a:xfrm>
            <a:custGeom>
              <a:avLst/>
              <a:gdLst>
                <a:gd name="T0" fmla="*/ 58 w 72"/>
                <a:gd name="T1" fmla="*/ 7 h 71"/>
                <a:gd name="T2" fmla="*/ 44 w 72"/>
                <a:gd name="T3" fmla="*/ 1 h 71"/>
                <a:gd name="T4" fmla="*/ 36 w 72"/>
                <a:gd name="T5" fmla="*/ 0 h 71"/>
                <a:gd name="T6" fmla="*/ 34 w 72"/>
                <a:gd name="T7" fmla="*/ 0 h 71"/>
                <a:gd name="T8" fmla="*/ 12 w 72"/>
                <a:gd name="T9" fmla="*/ 9 h 71"/>
                <a:gd name="T10" fmla="*/ 6 w 72"/>
                <a:gd name="T11" fmla="*/ 17 h 71"/>
                <a:gd name="T12" fmla="*/ 0 w 72"/>
                <a:gd name="T13" fmla="*/ 34 h 71"/>
                <a:gd name="T14" fmla="*/ 0 w 72"/>
                <a:gd name="T15" fmla="*/ 36 h 71"/>
                <a:gd name="T16" fmla="*/ 1 w 72"/>
                <a:gd name="T17" fmla="*/ 43 h 71"/>
                <a:gd name="T18" fmla="*/ 21 w 72"/>
                <a:gd name="T19" fmla="*/ 68 h 71"/>
                <a:gd name="T20" fmla="*/ 29 w 72"/>
                <a:gd name="T21" fmla="*/ 71 h 71"/>
                <a:gd name="T22" fmla="*/ 36 w 72"/>
                <a:gd name="T23" fmla="*/ 71 h 71"/>
                <a:gd name="T24" fmla="*/ 72 w 72"/>
                <a:gd name="T25" fmla="*/ 36 h 71"/>
                <a:gd name="T26" fmla="*/ 64 w 72"/>
                <a:gd name="T27" fmla="*/ 14 h 71"/>
                <a:gd name="T28" fmla="*/ 58 w 72"/>
                <a:gd name="T29" fmla="*/ 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 h="71">
                  <a:moveTo>
                    <a:pt x="58" y="7"/>
                  </a:moveTo>
                  <a:cubicBezTo>
                    <a:pt x="54" y="4"/>
                    <a:pt x="49" y="2"/>
                    <a:pt x="44" y="1"/>
                  </a:cubicBezTo>
                  <a:cubicBezTo>
                    <a:pt x="41" y="0"/>
                    <a:pt x="39" y="0"/>
                    <a:pt x="36" y="0"/>
                  </a:cubicBezTo>
                  <a:cubicBezTo>
                    <a:pt x="35" y="0"/>
                    <a:pt x="35" y="0"/>
                    <a:pt x="34" y="0"/>
                  </a:cubicBezTo>
                  <a:cubicBezTo>
                    <a:pt x="26" y="0"/>
                    <a:pt x="18" y="4"/>
                    <a:pt x="12" y="9"/>
                  </a:cubicBezTo>
                  <a:cubicBezTo>
                    <a:pt x="9" y="11"/>
                    <a:pt x="7" y="14"/>
                    <a:pt x="6" y="17"/>
                  </a:cubicBezTo>
                  <a:cubicBezTo>
                    <a:pt x="3" y="22"/>
                    <a:pt x="1" y="27"/>
                    <a:pt x="0" y="34"/>
                  </a:cubicBezTo>
                  <a:cubicBezTo>
                    <a:pt x="0" y="34"/>
                    <a:pt x="0" y="35"/>
                    <a:pt x="0" y="36"/>
                  </a:cubicBezTo>
                  <a:cubicBezTo>
                    <a:pt x="0" y="38"/>
                    <a:pt x="0" y="41"/>
                    <a:pt x="1" y="43"/>
                  </a:cubicBezTo>
                  <a:cubicBezTo>
                    <a:pt x="3" y="54"/>
                    <a:pt x="11" y="63"/>
                    <a:pt x="21" y="68"/>
                  </a:cubicBezTo>
                  <a:cubicBezTo>
                    <a:pt x="23" y="69"/>
                    <a:pt x="26" y="70"/>
                    <a:pt x="29" y="71"/>
                  </a:cubicBezTo>
                  <a:cubicBezTo>
                    <a:pt x="32" y="71"/>
                    <a:pt x="34" y="71"/>
                    <a:pt x="36" y="71"/>
                  </a:cubicBezTo>
                  <a:cubicBezTo>
                    <a:pt x="56" y="71"/>
                    <a:pt x="72" y="55"/>
                    <a:pt x="72" y="36"/>
                  </a:cubicBezTo>
                  <a:cubicBezTo>
                    <a:pt x="72" y="27"/>
                    <a:pt x="69" y="20"/>
                    <a:pt x="64" y="14"/>
                  </a:cubicBezTo>
                  <a:cubicBezTo>
                    <a:pt x="62" y="11"/>
                    <a:pt x="60" y="9"/>
                    <a:pt x="58" y="7"/>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66" name="Freeform 474">
              <a:extLst>
                <a:ext uri="{FF2B5EF4-FFF2-40B4-BE49-F238E27FC236}">
                  <a16:creationId xmlns:a16="http://schemas.microsoft.com/office/drawing/2014/main" id="{09C6D741-51C9-D3E4-3DCC-0C7CFA412F2B}"/>
                </a:ext>
              </a:extLst>
            </p:cNvPr>
            <p:cNvSpPr>
              <a:spLocks/>
            </p:cNvSpPr>
            <p:nvPr/>
          </p:nvSpPr>
          <p:spPr bwMode="auto">
            <a:xfrm>
              <a:off x="11119828" y="3623283"/>
              <a:ext cx="287932" cy="283933"/>
            </a:xfrm>
            <a:custGeom>
              <a:avLst/>
              <a:gdLst>
                <a:gd name="T0" fmla="*/ 36 w 72"/>
                <a:gd name="T1" fmla="*/ 0 h 71"/>
                <a:gd name="T2" fmla="*/ 27 w 72"/>
                <a:gd name="T3" fmla="*/ 1 h 71"/>
                <a:gd name="T4" fmla="*/ 18 w 72"/>
                <a:gd name="T5" fmla="*/ 4 h 71"/>
                <a:gd name="T6" fmla="*/ 2 w 72"/>
                <a:gd name="T7" fmla="*/ 26 h 71"/>
                <a:gd name="T8" fmla="*/ 0 w 72"/>
                <a:gd name="T9" fmla="*/ 35 h 71"/>
                <a:gd name="T10" fmla="*/ 0 w 72"/>
                <a:gd name="T11" fmla="*/ 35 h 71"/>
                <a:gd name="T12" fmla="*/ 8 w 72"/>
                <a:gd name="T13" fmla="*/ 58 h 71"/>
                <a:gd name="T14" fmla="*/ 14 w 72"/>
                <a:gd name="T15" fmla="*/ 64 h 71"/>
                <a:gd name="T16" fmla="*/ 36 w 72"/>
                <a:gd name="T17" fmla="*/ 71 h 71"/>
                <a:gd name="T18" fmla="*/ 72 w 72"/>
                <a:gd name="T19" fmla="*/ 35 h 71"/>
                <a:gd name="T20" fmla="*/ 36 w 72"/>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1">
                  <a:moveTo>
                    <a:pt x="36" y="0"/>
                  </a:moveTo>
                  <a:cubicBezTo>
                    <a:pt x="33" y="0"/>
                    <a:pt x="30" y="0"/>
                    <a:pt x="27" y="1"/>
                  </a:cubicBezTo>
                  <a:cubicBezTo>
                    <a:pt x="24" y="2"/>
                    <a:pt x="21" y="3"/>
                    <a:pt x="18" y="4"/>
                  </a:cubicBezTo>
                  <a:cubicBezTo>
                    <a:pt x="10" y="9"/>
                    <a:pt x="4" y="17"/>
                    <a:pt x="2" y="26"/>
                  </a:cubicBezTo>
                  <a:cubicBezTo>
                    <a:pt x="1" y="29"/>
                    <a:pt x="0" y="32"/>
                    <a:pt x="0" y="35"/>
                  </a:cubicBezTo>
                  <a:cubicBezTo>
                    <a:pt x="0" y="35"/>
                    <a:pt x="0" y="35"/>
                    <a:pt x="0" y="35"/>
                  </a:cubicBezTo>
                  <a:cubicBezTo>
                    <a:pt x="0" y="44"/>
                    <a:pt x="3" y="52"/>
                    <a:pt x="8" y="58"/>
                  </a:cubicBezTo>
                  <a:cubicBezTo>
                    <a:pt x="10" y="60"/>
                    <a:pt x="12" y="62"/>
                    <a:pt x="14" y="64"/>
                  </a:cubicBezTo>
                  <a:cubicBezTo>
                    <a:pt x="20" y="68"/>
                    <a:pt x="28" y="71"/>
                    <a:pt x="36" y="71"/>
                  </a:cubicBezTo>
                  <a:cubicBezTo>
                    <a:pt x="56" y="71"/>
                    <a:pt x="72" y="55"/>
                    <a:pt x="72" y="35"/>
                  </a:cubicBezTo>
                  <a:cubicBezTo>
                    <a:pt x="72" y="16"/>
                    <a:pt x="56" y="0"/>
                    <a:pt x="36" y="0"/>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67" name="Freeform 475">
              <a:extLst>
                <a:ext uri="{FF2B5EF4-FFF2-40B4-BE49-F238E27FC236}">
                  <a16:creationId xmlns:a16="http://schemas.microsoft.com/office/drawing/2014/main" id="{88E977B9-99CC-C223-D9F8-9BEC59D58BBB}"/>
                </a:ext>
              </a:extLst>
            </p:cNvPr>
            <p:cNvSpPr>
              <a:spLocks/>
            </p:cNvSpPr>
            <p:nvPr/>
          </p:nvSpPr>
          <p:spPr bwMode="auto">
            <a:xfrm>
              <a:off x="10789907" y="2853465"/>
              <a:ext cx="285933" cy="283933"/>
            </a:xfrm>
            <a:custGeom>
              <a:avLst/>
              <a:gdLst>
                <a:gd name="T0" fmla="*/ 1 w 71"/>
                <a:gd name="T1" fmla="*/ 24 h 71"/>
                <a:gd name="T2" fmla="*/ 0 w 71"/>
                <a:gd name="T3" fmla="*/ 34 h 71"/>
                <a:gd name="T4" fmla="*/ 0 w 71"/>
                <a:gd name="T5" fmla="*/ 35 h 71"/>
                <a:gd name="T6" fmla="*/ 5 w 71"/>
                <a:gd name="T7" fmla="*/ 54 h 71"/>
                <a:gd name="T8" fmla="*/ 11 w 71"/>
                <a:gd name="T9" fmla="*/ 61 h 71"/>
                <a:gd name="T10" fmla="*/ 28 w 71"/>
                <a:gd name="T11" fmla="*/ 70 h 71"/>
                <a:gd name="T12" fmla="*/ 35 w 71"/>
                <a:gd name="T13" fmla="*/ 71 h 71"/>
                <a:gd name="T14" fmla="*/ 38 w 71"/>
                <a:gd name="T15" fmla="*/ 71 h 71"/>
                <a:gd name="T16" fmla="*/ 45 w 71"/>
                <a:gd name="T17" fmla="*/ 70 h 71"/>
                <a:gd name="T18" fmla="*/ 54 w 71"/>
                <a:gd name="T19" fmla="*/ 66 h 71"/>
                <a:gd name="T20" fmla="*/ 71 w 71"/>
                <a:gd name="T21" fmla="*/ 35 h 71"/>
                <a:gd name="T22" fmla="*/ 35 w 71"/>
                <a:gd name="T23" fmla="*/ 0 h 71"/>
                <a:gd name="T24" fmla="*/ 19 w 71"/>
                <a:gd name="T25" fmla="*/ 3 h 71"/>
                <a:gd name="T26" fmla="*/ 12 w 71"/>
                <a:gd name="T27" fmla="*/ 9 h 71"/>
                <a:gd name="T28" fmla="*/ 1 w 71"/>
                <a:gd name="T29" fmla="*/ 2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1" y="24"/>
                  </a:moveTo>
                  <a:cubicBezTo>
                    <a:pt x="0" y="27"/>
                    <a:pt x="0" y="31"/>
                    <a:pt x="0" y="34"/>
                  </a:cubicBezTo>
                  <a:cubicBezTo>
                    <a:pt x="0" y="34"/>
                    <a:pt x="0" y="35"/>
                    <a:pt x="0" y="35"/>
                  </a:cubicBezTo>
                  <a:cubicBezTo>
                    <a:pt x="0" y="42"/>
                    <a:pt x="2" y="49"/>
                    <a:pt x="5" y="54"/>
                  </a:cubicBezTo>
                  <a:cubicBezTo>
                    <a:pt x="7" y="57"/>
                    <a:pt x="9" y="59"/>
                    <a:pt x="11" y="61"/>
                  </a:cubicBezTo>
                  <a:cubicBezTo>
                    <a:pt x="16" y="66"/>
                    <a:pt x="22" y="69"/>
                    <a:pt x="28" y="70"/>
                  </a:cubicBezTo>
                  <a:cubicBezTo>
                    <a:pt x="31" y="71"/>
                    <a:pt x="33" y="71"/>
                    <a:pt x="35" y="71"/>
                  </a:cubicBezTo>
                  <a:cubicBezTo>
                    <a:pt x="36" y="71"/>
                    <a:pt x="37" y="71"/>
                    <a:pt x="38" y="71"/>
                  </a:cubicBezTo>
                  <a:cubicBezTo>
                    <a:pt x="40" y="71"/>
                    <a:pt x="43" y="70"/>
                    <a:pt x="45" y="70"/>
                  </a:cubicBezTo>
                  <a:cubicBezTo>
                    <a:pt x="49" y="69"/>
                    <a:pt x="51" y="68"/>
                    <a:pt x="54" y="66"/>
                  </a:cubicBezTo>
                  <a:cubicBezTo>
                    <a:pt x="64" y="60"/>
                    <a:pt x="71" y="48"/>
                    <a:pt x="71" y="35"/>
                  </a:cubicBezTo>
                  <a:cubicBezTo>
                    <a:pt x="71" y="16"/>
                    <a:pt x="55" y="0"/>
                    <a:pt x="35" y="0"/>
                  </a:cubicBezTo>
                  <a:cubicBezTo>
                    <a:pt x="30" y="0"/>
                    <a:pt x="24" y="1"/>
                    <a:pt x="19" y="3"/>
                  </a:cubicBezTo>
                  <a:cubicBezTo>
                    <a:pt x="16" y="5"/>
                    <a:pt x="14" y="7"/>
                    <a:pt x="12" y="9"/>
                  </a:cubicBezTo>
                  <a:cubicBezTo>
                    <a:pt x="7" y="13"/>
                    <a:pt x="3" y="18"/>
                    <a:pt x="1" y="24"/>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68" name="Freeform 476">
              <a:extLst>
                <a:ext uri="{FF2B5EF4-FFF2-40B4-BE49-F238E27FC236}">
                  <a16:creationId xmlns:a16="http://schemas.microsoft.com/office/drawing/2014/main" id="{91490EF4-639D-E4B2-D8D1-BCE2FE0D2F75}"/>
                </a:ext>
              </a:extLst>
            </p:cNvPr>
            <p:cNvSpPr>
              <a:spLocks/>
            </p:cNvSpPr>
            <p:nvPr/>
          </p:nvSpPr>
          <p:spPr bwMode="auto">
            <a:xfrm>
              <a:off x="10306021" y="2163628"/>
              <a:ext cx="287932" cy="283933"/>
            </a:xfrm>
            <a:custGeom>
              <a:avLst/>
              <a:gdLst>
                <a:gd name="T0" fmla="*/ 1 w 72"/>
                <a:gd name="T1" fmla="*/ 29 h 71"/>
                <a:gd name="T2" fmla="*/ 0 w 72"/>
                <a:gd name="T3" fmla="*/ 36 h 71"/>
                <a:gd name="T4" fmla="*/ 1 w 72"/>
                <a:gd name="T5" fmla="*/ 39 h 71"/>
                <a:gd name="T6" fmla="*/ 9 w 72"/>
                <a:gd name="T7" fmla="*/ 59 h 71"/>
                <a:gd name="T8" fmla="*/ 17 w 72"/>
                <a:gd name="T9" fmla="*/ 66 h 71"/>
                <a:gd name="T10" fmla="*/ 24 w 72"/>
                <a:gd name="T11" fmla="*/ 69 h 71"/>
                <a:gd name="T12" fmla="*/ 33 w 72"/>
                <a:gd name="T13" fmla="*/ 71 h 71"/>
                <a:gd name="T14" fmla="*/ 36 w 72"/>
                <a:gd name="T15" fmla="*/ 71 h 71"/>
                <a:gd name="T16" fmla="*/ 53 w 72"/>
                <a:gd name="T17" fmla="*/ 67 h 71"/>
                <a:gd name="T18" fmla="*/ 61 w 72"/>
                <a:gd name="T19" fmla="*/ 62 h 71"/>
                <a:gd name="T20" fmla="*/ 72 w 72"/>
                <a:gd name="T21" fmla="*/ 36 h 71"/>
                <a:gd name="T22" fmla="*/ 36 w 72"/>
                <a:gd name="T23" fmla="*/ 0 h 71"/>
                <a:gd name="T24" fmla="*/ 10 w 72"/>
                <a:gd name="T25" fmla="*/ 12 h 71"/>
                <a:gd name="T26" fmla="*/ 4 w 72"/>
                <a:gd name="T27" fmla="*/ 20 h 71"/>
                <a:gd name="T28" fmla="*/ 1 w 72"/>
                <a:gd name="T29" fmla="*/ 2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 h="71">
                  <a:moveTo>
                    <a:pt x="1" y="29"/>
                  </a:moveTo>
                  <a:cubicBezTo>
                    <a:pt x="1" y="31"/>
                    <a:pt x="0" y="33"/>
                    <a:pt x="0" y="36"/>
                  </a:cubicBezTo>
                  <a:cubicBezTo>
                    <a:pt x="0" y="37"/>
                    <a:pt x="0" y="38"/>
                    <a:pt x="1" y="39"/>
                  </a:cubicBezTo>
                  <a:cubicBezTo>
                    <a:pt x="1" y="47"/>
                    <a:pt x="4" y="54"/>
                    <a:pt x="9" y="59"/>
                  </a:cubicBezTo>
                  <a:cubicBezTo>
                    <a:pt x="12" y="62"/>
                    <a:pt x="14" y="64"/>
                    <a:pt x="17" y="66"/>
                  </a:cubicBezTo>
                  <a:cubicBezTo>
                    <a:pt x="19" y="67"/>
                    <a:pt x="21" y="68"/>
                    <a:pt x="24" y="69"/>
                  </a:cubicBezTo>
                  <a:cubicBezTo>
                    <a:pt x="27" y="70"/>
                    <a:pt x="30" y="71"/>
                    <a:pt x="33" y="71"/>
                  </a:cubicBezTo>
                  <a:cubicBezTo>
                    <a:pt x="34" y="71"/>
                    <a:pt x="35" y="71"/>
                    <a:pt x="36" y="71"/>
                  </a:cubicBezTo>
                  <a:cubicBezTo>
                    <a:pt x="42" y="71"/>
                    <a:pt x="48" y="70"/>
                    <a:pt x="53" y="67"/>
                  </a:cubicBezTo>
                  <a:cubicBezTo>
                    <a:pt x="56" y="66"/>
                    <a:pt x="58" y="64"/>
                    <a:pt x="61" y="62"/>
                  </a:cubicBezTo>
                  <a:cubicBezTo>
                    <a:pt x="68" y="55"/>
                    <a:pt x="72" y="46"/>
                    <a:pt x="72" y="36"/>
                  </a:cubicBezTo>
                  <a:cubicBezTo>
                    <a:pt x="72" y="16"/>
                    <a:pt x="56" y="0"/>
                    <a:pt x="36" y="0"/>
                  </a:cubicBezTo>
                  <a:cubicBezTo>
                    <a:pt x="26" y="0"/>
                    <a:pt x="16" y="4"/>
                    <a:pt x="10" y="12"/>
                  </a:cubicBezTo>
                  <a:cubicBezTo>
                    <a:pt x="7" y="14"/>
                    <a:pt x="5" y="17"/>
                    <a:pt x="4" y="20"/>
                  </a:cubicBezTo>
                  <a:cubicBezTo>
                    <a:pt x="3" y="23"/>
                    <a:pt x="2" y="26"/>
                    <a:pt x="1" y="29"/>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69" name="Freeform 477">
              <a:extLst>
                <a:ext uri="{FF2B5EF4-FFF2-40B4-BE49-F238E27FC236}">
                  <a16:creationId xmlns:a16="http://schemas.microsoft.com/office/drawing/2014/main" id="{747992BB-964C-DB1E-A3F0-74A9BE55B93E}"/>
                </a:ext>
              </a:extLst>
            </p:cNvPr>
            <p:cNvSpPr>
              <a:spLocks/>
            </p:cNvSpPr>
            <p:nvPr/>
          </p:nvSpPr>
          <p:spPr bwMode="auto">
            <a:xfrm>
              <a:off x="9616184" y="1721732"/>
              <a:ext cx="283933" cy="289932"/>
            </a:xfrm>
            <a:custGeom>
              <a:avLst/>
              <a:gdLst>
                <a:gd name="T0" fmla="*/ 0 w 71"/>
                <a:gd name="T1" fmla="*/ 38 h 72"/>
                <a:gd name="T2" fmla="*/ 6 w 71"/>
                <a:gd name="T3" fmla="*/ 57 h 72"/>
                <a:gd name="T4" fmla="*/ 13 w 71"/>
                <a:gd name="T5" fmla="*/ 64 h 72"/>
                <a:gd name="T6" fmla="*/ 20 w 71"/>
                <a:gd name="T7" fmla="*/ 69 h 72"/>
                <a:gd name="T8" fmla="*/ 29 w 71"/>
                <a:gd name="T9" fmla="*/ 71 h 72"/>
                <a:gd name="T10" fmla="*/ 35 w 71"/>
                <a:gd name="T11" fmla="*/ 72 h 72"/>
                <a:gd name="T12" fmla="*/ 63 w 71"/>
                <a:gd name="T13" fmla="*/ 59 h 72"/>
                <a:gd name="T14" fmla="*/ 68 w 71"/>
                <a:gd name="T15" fmla="*/ 51 h 72"/>
                <a:gd name="T16" fmla="*/ 71 w 71"/>
                <a:gd name="T17" fmla="*/ 36 h 72"/>
                <a:gd name="T18" fmla="*/ 35 w 71"/>
                <a:gd name="T19" fmla="*/ 0 h 72"/>
                <a:gd name="T20" fmla="*/ 1 w 71"/>
                <a:gd name="T21" fmla="*/ 28 h 72"/>
                <a:gd name="T22" fmla="*/ 0 w 71"/>
                <a:gd name="T23" fmla="*/ 36 h 72"/>
                <a:gd name="T24" fmla="*/ 0 w 71"/>
                <a:gd name="T25" fmla="*/ 3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72">
                  <a:moveTo>
                    <a:pt x="0" y="38"/>
                  </a:moveTo>
                  <a:cubicBezTo>
                    <a:pt x="0" y="45"/>
                    <a:pt x="2" y="51"/>
                    <a:pt x="6" y="57"/>
                  </a:cubicBezTo>
                  <a:cubicBezTo>
                    <a:pt x="8" y="59"/>
                    <a:pt x="10" y="62"/>
                    <a:pt x="13" y="64"/>
                  </a:cubicBezTo>
                  <a:cubicBezTo>
                    <a:pt x="15" y="66"/>
                    <a:pt x="17" y="67"/>
                    <a:pt x="20" y="69"/>
                  </a:cubicBezTo>
                  <a:cubicBezTo>
                    <a:pt x="23" y="70"/>
                    <a:pt x="26" y="71"/>
                    <a:pt x="29" y="71"/>
                  </a:cubicBezTo>
                  <a:cubicBezTo>
                    <a:pt x="31" y="72"/>
                    <a:pt x="33" y="72"/>
                    <a:pt x="35" y="72"/>
                  </a:cubicBezTo>
                  <a:cubicBezTo>
                    <a:pt x="46" y="72"/>
                    <a:pt x="56" y="67"/>
                    <a:pt x="63" y="59"/>
                  </a:cubicBezTo>
                  <a:cubicBezTo>
                    <a:pt x="65" y="57"/>
                    <a:pt x="66" y="54"/>
                    <a:pt x="68" y="51"/>
                  </a:cubicBezTo>
                  <a:cubicBezTo>
                    <a:pt x="70" y="47"/>
                    <a:pt x="71" y="42"/>
                    <a:pt x="71" y="36"/>
                  </a:cubicBezTo>
                  <a:cubicBezTo>
                    <a:pt x="71" y="16"/>
                    <a:pt x="55" y="0"/>
                    <a:pt x="35" y="0"/>
                  </a:cubicBezTo>
                  <a:cubicBezTo>
                    <a:pt x="19" y="0"/>
                    <a:pt x="4" y="12"/>
                    <a:pt x="1" y="28"/>
                  </a:cubicBezTo>
                  <a:cubicBezTo>
                    <a:pt x="0" y="30"/>
                    <a:pt x="0" y="33"/>
                    <a:pt x="0" y="36"/>
                  </a:cubicBezTo>
                  <a:cubicBezTo>
                    <a:pt x="0" y="37"/>
                    <a:pt x="0" y="37"/>
                    <a:pt x="0" y="38"/>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70" name="Freeform 478">
              <a:extLst>
                <a:ext uri="{FF2B5EF4-FFF2-40B4-BE49-F238E27FC236}">
                  <a16:creationId xmlns:a16="http://schemas.microsoft.com/office/drawing/2014/main" id="{EC76C2EB-3554-780A-8A8F-92A21670C27C}"/>
                </a:ext>
              </a:extLst>
            </p:cNvPr>
            <p:cNvSpPr>
              <a:spLocks/>
            </p:cNvSpPr>
            <p:nvPr/>
          </p:nvSpPr>
          <p:spPr bwMode="auto">
            <a:xfrm>
              <a:off x="9364243" y="2591527"/>
              <a:ext cx="287932" cy="285933"/>
            </a:xfrm>
            <a:custGeom>
              <a:avLst/>
              <a:gdLst>
                <a:gd name="T0" fmla="*/ 50 w 72"/>
                <a:gd name="T1" fmla="*/ 2 h 71"/>
                <a:gd name="T2" fmla="*/ 41 w 72"/>
                <a:gd name="T3" fmla="*/ 0 h 71"/>
                <a:gd name="T4" fmla="*/ 36 w 72"/>
                <a:gd name="T5" fmla="*/ 0 h 71"/>
                <a:gd name="T6" fmla="*/ 14 w 72"/>
                <a:gd name="T7" fmla="*/ 7 h 71"/>
                <a:gd name="T8" fmla="*/ 8 w 72"/>
                <a:gd name="T9" fmla="*/ 14 h 71"/>
                <a:gd name="T10" fmla="*/ 0 w 72"/>
                <a:gd name="T11" fmla="*/ 35 h 71"/>
                <a:gd name="T12" fmla="*/ 0 w 72"/>
                <a:gd name="T13" fmla="*/ 39 h 71"/>
                <a:gd name="T14" fmla="*/ 2 w 72"/>
                <a:gd name="T15" fmla="*/ 48 h 71"/>
                <a:gd name="T16" fmla="*/ 5 w 72"/>
                <a:gd name="T17" fmla="*/ 54 h 71"/>
                <a:gd name="T18" fmla="*/ 12 w 72"/>
                <a:gd name="T19" fmla="*/ 62 h 71"/>
                <a:gd name="T20" fmla="*/ 28 w 72"/>
                <a:gd name="T21" fmla="*/ 70 h 71"/>
                <a:gd name="T22" fmla="*/ 36 w 72"/>
                <a:gd name="T23" fmla="*/ 71 h 71"/>
                <a:gd name="T24" fmla="*/ 39 w 72"/>
                <a:gd name="T25" fmla="*/ 71 h 71"/>
                <a:gd name="T26" fmla="*/ 51 w 72"/>
                <a:gd name="T27" fmla="*/ 68 h 71"/>
                <a:gd name="T28" fmla="*/ 60 w 72"/>
                <a:gd name="T29" fmla="*/ 62 h 71"/>
                <a:gd name="T30" fmla="*/ 70 w 72"/>
                <a:gd name="T31" fmla="*/ 47 h 71"/>
                <a:gd name="T32" fmla="*/ 72 w 72"/>
                <a:gd name="T33" fmla="*/ 38 h 71"/>
                <a:gd name="T34" fmla="*/ 72 w 72"/>
                <a:gd name="T35" fmla="*/ 35 h 71"/>
                <a:gd name="T36" fmla="*/ 50 w 72"/>
                <a:gd name="T37" fmla="*/ 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71">
                  <a:moveTo>
                    <a:pt x="50" y="2"/>
                  </a:moveTo>
                  <a:cubicBezTo>
                    <a:pt x="47" y="1"/>
                    <a:pt x="44" y="0"/>
                    <a:pt x="41" y="0"/>
                  </a:cubicBezTo>
                  <a:cubicBezTo>
                    <a:pt x="39" y="0"/>
                    <a:pt x="38" y="0"/>
                    <a:pt x="36" y="0"/>
                  </a:cubicBezTo>
                  <a:cubicBezTo>
                    <a:pt x="28" y="0"/>
                    <a:pt x="20" y="2"/>
                    <a:pt x="14" y="7"/>
                  </a:cubicBezTo>
                  <a:cubicBezTo>
                    <a:pt x="12" y="9"/>
                    <a:pt x="10" y="11"/>
                    <a:pt x="8" y="14"/>
                  </a:cubicBezTo>
                  <a:cubicBezTo>
                    <a:pt x="3" y="20"/>
                    <a:pt x="0" y="27"/>
                    <a:pt x="0" y="35"/>
                  </a:cubicBezTo>
                  <a:cubicBezTo>
                    <a:pt x="0" y="37"/>
                    <a:pt x="0" y="38"/>
                    <a:pt x="0" y="39"/>
                  </a:cubicBezTo>
                  <a:cubicBezTo>
                    <a:pt x="1" y="42"/>
                    <a:pt x="1" y="45"/>
                    <a:pt x="2" y="48"/>
                  </a:cubicBezTo>
                  <a:cubicBezTo>
                    <a:pt x="3" y="50"/>
                    <a:pt x="4" y="52"/>
                    <a:pt x="5" y="54"/>
                  </a:cubicBezTo>
                  <a:cubicBezTo>
                    <a:pt x="7" y="57"/>
                    <a:pt x="9" y="59"/>
                    <a:pt x="12" y="62"/>
                  </a:cubicBezTo>
                  <a:cubicBezTo>
                    <a:pt x="16" y="66"/>
                    <a:pt x="22" y="69"/>
                    <a:pt x="28" y="70"/>
                  </a:cubicBezTo>
                  <a:cubicBezTo>
                    <a:pt x="31" y="71"/>
                    <a:pt x="33" y="71"/>
                    <a:pt x="36" y="71"/>
                  </a:cubicBezTo>
                  <a:cubicBezTo>
                    <a:pt x="37" y="71"/>
                    <a:pt x="38" y="71"/>
                    <a:pt x="39" y="71"/>
                  </a:cubicBezTo>
                  <a:cubicBezTo>
                    <a:pt x="43" y="71"/>
                    <a:pt x="47" y="70"/>
                    <a:pt x="51" y="68"/>
                  </a:cubicBezTo>
                  <a:cubicBezTo>
                    <a:pt x="54" y="66"/>
                    <a:pt x="57" y="64"/>
                    <a:pt x="60" y="62"/>
                  </a:cubicBezTo>
                  <a:cubicBezTo>
                    <a:pt x="64" y="58"/>
                    <a:pt x="68" y="53"/>
                    <a:pt x="70" y="47"/>
                  </a:cubicBezTo>
                  <a:cubicBezTo>
                    <a:pt x="71" y="44"/>
                    <a:pt x="71" y="41"/>
                    <a:pt x="72" y="38"/>
                  </a:cubicBezTo>
                  <a:cubicBezTo>
                    <a:pt x="72" y="37"/>
                    <a:pt x="72" y="36"/>
                    <a:pt x="72" y="35"/>
                  </a:cubicBezTo>
                  <a:cubicBezTo>
                    <a:pt x="72" y="21"/>
                    <a:pt x="63" y="8"/>
                    <a:pt x="50" y="2"/>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71" name="Freeform 479">
              <a:extLst>
                <a:ext uri="{FF2B5EF4-FFF2-40B4-BE49-F238E27FC236}">
                  <a16:creationId xmlns:a16="http://schemas.microsoft.com/office/drawing/2014/main" id="{3F657F60-B73E-4225-348A-8A4B2399D26C}"/>
                </a:ext>
              </a:extLst>
            </p:cNvPr>
            <p:cNvSpPr>
              <a:spLocks/>
            </p:cNvSpPr>
            <p:nvPr/>
          </p:nvSpPr>
          <p:spPr bwMode="auto">
            <a:xfrm>
              <a:off x="7114776" y="2019662"/>
              <a:ext cx="283933" cy="287932"/>
            </a:xfrm>
            <a:custGeom>
              <a:avLst/>
              <a:gdLst>
                <a:gd name="T0" fmla="*/ 15 w 71"/>
                <a:gd name="T1" fmla="*/ 65 h 72"/>
                <a:gd name="T2" fmla="*/ 26 w 71"/>
                <a:gd name="T3" fmla="*/ 70 h 72"/>
                <a:gd name="T4" fmla="*/ 35 w 71"/>
                <a:gd name="T5" fmla="*/ 72 h 72"/>
                <a:gd name="T6" fmla="*/ 37 w 71"/>
                <a:gd name="T7" fmla="*/ 72 h 72"/>
                <a:gd name="T8" fmla="*/ 71 w 71"/>
                <a:gd name="T9" fmla="*/ 41 h 72"/>
                <a:gd name="T10" fmla="*/ 71 w 71"/>
                <a:gd name="T11" fmla="*/ 36 h 72"/>
                <a:gd name="T12" fmla="*/ 71 w 71"/>
                <a:gd name="T13" fmla="*/ 31 h 72"/>
                <a:gd name="T14" fmla="*/ 71 w 71"/>
                <a:gd name="T15" fmla="*/ 29 h 72"/>
                <a:gd name="T16" fmla="*/ 67 w 71"/>
                <a:gd name="T17" fmla="*/ 18 h 72"/>
                <a:gd name="T18" fmla="*/ 35 w 71"/>
                <a:gd name="T19" fmla="*/ 0 h 72"/>
                <a:gd name="T20" fmla="*/ 0 w 71"/>
                <a:gd name="T21" fmla="*/ 36 h 72"/>
                <a:gd name="T22" fmla="*/ 8 w 71"/>
                <a:gd name="T23" fmla="*/ 58 h 72"/>
                <a:gd name="T24" fmla="*/ 15 w 71"/>
                <a:gd name="T25" fmla="*/ 6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72">
                  <a:moveTo>
                    <a:pt x="15" y="65"/>
                  </a:moveTo>
                  <a:cubicBezTo>
                    <a:pt x="18" y="67"/>
                    <a:pt x="22" y="69"/>
                    <a:pt x="26" y="70"/>
                  </a:cubicBezTo>
                  <a:cubicBezTo>
                    <a:pt x="29" y="71"/>
                    <a:pt x="32" y="72"/>
                    <a:pt x="35" y="72"/>
                  </a:cubicBezTo>
                  <a:cubicBezTo>
                    <a:pt x="36" y="72"/>
                    <a:pt x="37" y="72"/>
                    <a:pt x="37" y="72"/>
                  </a:cubicBezTo>
                  <a:cubicBezTo>
                    <a:pt x="54" y="71"/>
                    <a:pt x="68" y="58"/>
                    <a:pt x="71" y="41"/>
                  </a:cubicBezTo>
                  <a:cubicBezTo>
                    <a:pt x="71" y="40"/>
                    <a:pt x="71" y="38"/>
                    <a:pt x="71" y="36"/>
                  </a:cubicBezTo>
                  <a:cubicBezTo>
                    <a:pt x="71" y="34"/>
                    <a:pt x="71" y="33"/>
                    <a:pt x="71" y="31"/>
                  </a:cubicBezTo>
                  <a:cubicBezTo>
                    <a:pt x="71" y="31"/>
                    <a:pt x="71" y="30"/>
                    <a:pt x="71" y="29"/>
                  </a:cubicBezTo>
                  <a:cubicBezTo>
                    <a:pt x="70" y="25"/>
                    <a:pt x="69" y="22"/>
                    <a:pt x="67" y="18"/>
                  </a:cubicBezTo>
                  <a:cubicBezTo>
                    <a:pt x="61" y="8"/>
                    <a:pt x="49" y="0"/>
                    <a:pt x="35" y="0"/>
                  </a:cubicBezTo>
                  <a:cubicBezTo>
                    <a:pt x="16" y="0"/>
                    <a:pt x="0" y="16"/>
                    <a:pt x="0" y="36"/>
                  </a:cubicBezTo>
                  <a:cubicBezTo>
                    <a:pt x="0" y="44"/>
                    <a:pt x="3" y="52"/>
                    <a:pt x="8" y="58"/>
                  </a:cubicBezTo>
                  <a:cubicBezTo>
                    <a:pt x="10" y="61"/>
                    <a:pt x="12" y="63"/>
                    <a:pt x="15" y="65"/>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72" name="Freeform 480">
              <a:extLst>
                <a:ext uri="{FF2B5EF4-FFF2-40B4-BE49-F238E27FC236}">
                  <a16:creationId xmlns:a16="http://schemas.microsoft.com/office/drawing/2014/main" id="{D66D5896-619C-6039-3023-D2C05AE320A0}"/>
                </a:ext>
              </a:extLst>
            </p:cNvPr>
            <p:cNvSpPr>
              <a:spLocks/>
            </p:cNvSpPr>
            <p:nvPr/>
          </p:nvSpPr>
          <p:spPr bwMode="auto">
            <a:xfrm>
              <a:off x="8462457" y="1629754"/>
              <a:ext cx="287932" cy="287932"/>
            </a:xfrm>
            <a:custGeom>
              <a:avLst/>
              <a:gdLst>
                <a:gd name="T0" fmla="*/ 11 w 72"/>
                <a:gd name="T1" fmla="*/ 61 h 72"/>
                <a:gd name="T2" fmla="*/ 18 w 72"/>
                <a:gd name="T3" fmla="*/ 67 h 72"/>
                <a:gd name="T4" fmla="*/ 36 w 72"/>
                <a:gd name="T5" fmla="*/ 72 h 72"/>
                <a:gd name="T6" fmla="*/ 58 w 72"/>
                <a:gd name="T7" fmla="*/ 65 h 72"/>
                <a:gd name="T8" fmla="*/ 64 w 72"/>
                <a:gd name="T9" fmla="*/ 58 h 72"/>
                <a:gd name="T10" fmla="*/ 71 w 72"/>
                <a:gd name="T11" fmla="*/ 43 h 72"/>
                <a:gd name="T12" fmla="*/ 72 w 72"/>
                <a:gd name="T13" fmla="*/ 36 h 72"/>
                <a:gd name="T14" fmla="*/ 72 w 72"/>
                <a:gd name="T15" fmla="*/ 33 h 72"/>
                <a:gd name="T16" fmla="*/ 36 w 72"/>
                <a:gd name="T17" fmla="*/ 0 h 72"/>
                <a:gd name="T18" fmla="*/ 0 w 72"/>
                <a:gd name="T19" fmla="*/ 36 h 72"/>
                <a:gd name="T20" fmla="*/ 1 w 72"/>
                <a:gd name="T21" fmla="*/ 41 h 72"/>
                <a:gd name="T22" fmla="*/ 3 w 72"/>
                <a:gd name="T23" fmla="*/ 50 h 72"/>
                <a:gd name="T24" fmla="*/ 11 w 72"/>
                <a:gd name="T25" fmla="*/ 6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72">
                  <a:moveTo>
                    <a:pt x="11" y="61"/>
                  </a:moveTo>
                  <a:cubicBezTo>
                    <a:pt x="13" y="63"/>
                    <a:pt x="15" y="65"/>
                    <a:pt x="18" y="67"/>
                  </a:cubicBezTo>
                  <a:cubicBezTo>
                    <a:pt x="23" y="70"/>
                    <a:pt x="30" y="72"/>
                    <a:pt x="36" y="72"/>
                  </a:cubicBezTo>
                  <a:cubicBezTo>
                    <a:pt x="44" y="72"/>
                    <a:pt x="52" y="69"/>
                    <a:pt x="58" y="65"/>
                  </a:cubicBezTo>
                  <a:cubicBezTo>
                    <a:pt x="60" y="63"/>
                    <a:pt x="62" y="61"/>
                    <a:pt x="64" y="58"/>
                  </a:cubicBezTo>
                  <a:cubicBezTo>
                    <a:pt x="68" y="54"/>
                    <a:pt x="70" y="49"/>
                    <a:pt x="71" y="43"/>
                  </a:cubicBezTo>
                  <a:cubicBezTo>
                    <a:pt x="72" y="41"/>
                    <a:pt x="72" y="38"/>
                    <a:pt x="72" y="36"/>
                  </a:cubicBezTo>
                  <a:cubicBezTo>
                    <a:pt x="72" y="35"/>
                    <a:pt x="72" y="34"/>
                    <a:pt x="72" y="33"/>
                  </a:cubicBezTo>
                  <a:cubicBezTo>
                    <a:pt x="70" y="15"/>
                    <a:pt x="55" y="0"/>
                    <a:pt x="36" y="0"/>
                  </a:cubicBezTo>
                  <a:cubicBezTo>
                    <a:pt x="16" y="0"/>
                    <a:pt x="0" y="16"/>
                    <a:pt x="0" y="36"/>
                  </a:cubicBezTo>
                  <a:cubicBezTo>
                    <a:pt x="0" y="38"/>
                    <a:pt x="1" y="39"/>
                    <a:pt x="1" y="41"/>
                  </a:cubicBezTo>
                  <a:cubicBezTo>
                    <a:pt x="1" y="44"/>
                    <a:pt x="2" y="47"/>
                    <a:pt x="3" y="50"/>
                  </a:cubicBezTo>
                  <a:cubicBezTo>
                    <a:pt x="5" y="54"/>
                    <a:pt x="7" y="58"/>
                    <a:pt x="11" y="61"/>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grpSp>
      <p:sp>
        <p:nvSpPr>
          <p:cNvPr id="6" name="TextBox 5">
            <a:extLst>
              <a:ext uri="{FF2B5EF4-FFF2-40B4-BE49-F238E27FC236}">
                <a16:creationId xmlns:a16="http://schemas.microsoft.com/office/drawing/2014/main" id="{651B7386-DB85-13C2-CA5B-E41B6A6E81A4}"/>
              </a:ext>
            </a:extLst>
          </p:cNvPr>
          <p:cNvSpPr txBox="1"/>
          <p:nvPr/>
        </p:nvSpPr>
        <p:spPr>
          <a:xfrm>
            <a:off x="1447633" y="2098764"/>
            <a:ext cx="2032179" cy="438582"/>
          </a:xfrm>
          <a:prstGeom prst="rect">
            <a:avLst/>
          </a:prstGeom>
          <a:noFill/>
        </p:spPr>
        <p:txBody>
          <a:bodyPr wrap="square" rtlCol="0">
            <a:spAutoFit/>
          </a:bodyPr>
          <a:lstStyle/>
          <a:p>
            <a:pPr lvl="0" algn="just">
              <a:defRPr/>
            </a:pPr>
            <a:r>
              <a:rPr lang="en-US" sz="1125" dirty="0">
                <a:latin typeface="Open Sans" panose="020B0606030504020204" pitchFamily="34" charset="0"/>
              </a:rPr>
              <a:t>Any Package structure  that  has consistent values</a:t>
            </a:r>
            <a:endParaRPr lang="en-GB" sz="1125" dirty="0">
              <a:latin typeface="Noto Sans" panose="020B0502040504020204" pitchFamily="34"/>
              <a:ea typeface="Noto Sans" panose="020B0502040504020204" pitchFamily="34"/>
              <a:cs typeface="Noto Sans" panose="020B0502040504020204" pitchFamily="34"/>
            </a:endParaRPr>
          </a:p>
        </p:txBody>
      </p:sp>
      <p:sp>
        <p:nvSpPr>
          <p:cNvPr id="7" name="Oval 6">
            <a:extLst>
              <a:ext uri="{FF2B5EF4-FFF2-40B4-BE49-F238E27FC236}">
                <a16:creationId xmlns:a16="http://schemas.microsoft.com/office/drawing/2014/main" id="{7DE970BE-E11D-6C24-ACF9-A96C7C409F82}"/>
              </a:ext>
            </a:extLst>
          </p:cNvPr>
          <p:cNvSpPr/>
          <p:nvPr/>
        </p:nvSpPr>
        <p:spPr>
          <a:xfrm>
            <a:off x="939834" y="2165210"/>
            <a:ext cx="297854" cy="2978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t>1</a:t>
            </a:r>
          </a:p>
        </p:txBody>
      </p:sp>
      <p:sp>
        <p:nvSpPr>
          <p:cNvPr id="8" name="Oval 7">
            <a:extLst>
              <a:ext uri="{FF2B5EF4-FFF2-40B4-BE49-F238E27FC236}">
                <a16:creationId xmlns:a16="http://schemas.microsoft.com/office/drawing/2014/main" id="{0E067881-7110-FD84-9388-5DB7DCF86128}"/>
              </a:ext>
            </a:extLst>
          </p:cNvPr>
          <p:cNvSpPr/>
          <p:nvPr/>
        </p:nvSpPr>
        <p:spPr>
          <a:xfrm>
            <a:off x="939834" y="2927700"/>
            <a:ext cx="297854" cy="29785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t>2</a:t>
            </a:r>
          </a:p>
        </p:txBody>
      </p:sp>
      <p:sp>
        <p:nvSpPr>
          <p:cNvPr id="9" name="Oval 8">
            <a:extLst>
              <a:ext uri="{FF2B5EF4-FFF2-40B4-BE49-F238E27FC236}">
                <a16:creationId xmlns:a16="http://schemas.microsoft.com/office/drawing/2014/main" id="{1FEA9BDC-672E-2CCB-85B1-E3BB60AF8610}"/>
              </a:ext>
            </a:extLst>
          </p:cNvPr>
          <p:cNvSpPr/>
          <p:nvPr/>
        </p:nvSpPr>
        <p:spPr>
          <a:xfrm>
            <a:off x="939834" y="3634897"/>
            <a:ext cx="297854" cy="2978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t>3</a:t>
            </a:r>
          </a:p>
        </p:txBody>
      </p:sp>
      <p:sp>
        <p:nvSpPr>
          <p:cNvPr id="10" name="TextBox 9">
            <a:extLst>
              <a:ext uri="{FF2B5EF4-FFF2-40B4-BE49-F238E27FC236}">
                <a16:creationId xmlns:a16="http://schemas.microsoft.com/office/drawing/2014/main" id="{55CE490F-02F6-58FC-C2C1-128C90257E2E}"/>
              </a:ext>
            </a:extLst>
          </p:cNvPr>
          <p:cNvSpPr txBox="1"/>
          <p:nvPr/>
        </p:nvSpPr>
        <p:spPr>
          <a:xfrm>
            <a:off x="1447633" y="2855762"/>
            <a:ext cx="1633495" cy="784830"/>
          </a:xfrm>
          <a:prstGeom prst="rect">
            <a:avLst/>
          </a:prstGeom>
          <a:noFill/>
        </p:spPr>
        <p:txBody>
          <a:bodyPr wrap="square" rtlCol="0">
            <a:spAutoFit/>
          </a:bodyPr>
          <a:lstStyle/>
          <a:p>
            <a:pPr lvl="0" algn="just">
              <a:defRPr/>
            </a:pPr>
            <a:r>
              <a:rPr lang="en-US" sz="1125" dirty="0">
                <a:latin typeface="Open Sans" panose="020B0606030504020204" pitchFamily="34" charset="0"/>
              </a:rPr>
              <a:t>Packages can handle exceptions based on fund codes</a:t>
            </a:r>
          </a:p>
          <a:p>
            <a:pPr lvl="0" algn="just">
              <a:defRPr/>
            </a:pPr>
            <a:endParaRPr lang="en-GB" sz="1125" dirty="0">
              <a:latin typeface="Noto Sans" panose="020B0502040504020204" pitchFamily="34"/>
              <a:ea typeface="Noto Sans" panose="020B0502040504020204" pitchFamily="34"/>
              <a:cs typeface="Noto Sans" panose="020B0502040504020204" pitchFamily="34"/>
            </a:endParaRPr>
          </a:p>
        </p:txBody>
      </p:sp>
      <p:sp>
        <p:nvSpPr>
          <p:cNvPr id="11" name="TextBox 10">
            <a:extLst>
              <a:ext uri="{FF2B5EF4-FFF2-40B4-BE49-F238E27FC236}">
                <a16:creationId xmlns:a16="http://schemas.microsoft.com/office/drawing/2014/main" id="{31AC1561-A453-3CBE-DD2B-CD4EA8AB074C}"/>
              </a:ext>
            </a:extLst>
          </p:cNvPr>
          <p:cNvSpPr txBox="1"/>
          <p:nvPr/>
        </p:nvSpPr>
        <p:spPr>
          <a:xfrm>
            <a:off x="1447633" y="3552998"/>
            <a:ext cx="2032179" cy="611706"/>
          </a:xfrm>
          <a:prstGeom prst="rect">
            <a:avLst/>
          </a:prstGeom>
          <a:noFill/>
        </p:spPr>
        <p:txBody>
          <a:bodyPr wrap="square" rtlCol="0">
            <a:spAutoFit/>
          </a:bodyPr>
          <a:lstStyle/>
          <a:p>
            <a:pPr lvl="0" algn="just">
              <a:defRPr/>
            </a:pPr>
            <a:r>
              <a:rPr lang="en-US" sz="1125" dirty="0">
                <a:latin typeface="Open Sans" panose="020B0606030504020204" pitchFamily="34" charset="0"/>
              </a:rPr>
              <a:t>Our package calculations always balance to the CTC Notch value</a:t>
            </a:r>
            <a:endParaRPr lang="en-GB" sz="1125" dirty="0">
              <a:latin typeface="Noto Sans" panose="020B0502040504020204" pitchFamily="34"/>
              <a:ea typeface="Noto Sans" panose="020B0502040504020204" pitchFamily="34"/>
              <a:cs typeface="Noto Sans" panose="020B0502040504020204" pitchFamily="34"/>
            </a:endParaRPr>
          </a:p>
        </p:txBody>
      </p:sp>
      <p:sp>
        <p:nvSpPr>
          <p:cNvPr id="12" name="Oval 11">
            <a:extLst>
              <a:ext uri="{FF2B5EF4-FFF2-40B4-BE49-F238E27FC236}">
                <a16:creationId xmlns:a16="http://schemas.microsoft.com/office/drawing/2014/main" id="{2C4516D0-31A9-3CAF-A7F5-686EA523936D}"/>
              </a:ext>
            </a:extLst>
          </p:cNvPr>
          <p:cNvSpPr/>
          <p:nvPr/>
        </p:nvSpPr>
        <p:spPr>
          <a:xfrm>
            <a:off x="5833556" y="4164653"/>
            <a:ext cx="2725865" cy="184713"/>
          </a:xfrm>
          <a:prstGeom prst="ellipse">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430306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DB7DEF2-0B35-E07B-FB60-B5DE97645B6D}"/>
              </a:ext>
            </a:extLst>
          </p:cNvPr>
          <p:cNvPicPr>
            <a:picLocks noGrp="1" noChangeAspect="1"/>
          </p:cNvPicPr>
          <p:nvPr>
            <p:ph sz="quarter" idx="10"/>
          </p:nvPr>
        </p:nvPicPr>
        <p:blipFill>
          <a:blip r:embed="rId2"/>
          <a:stretch>
            <a:fillRect/>
          </a:stretch>
        </p:blipFill>
        <p:spPr>
          <a:xfrm>
            <a:off x="303213" y="1184422"/>
            <a:ext cx="5643931" cy="1231924"/>
          </a:xfrm>
          <a:ln>
            <a:solidFill>
              <a:schemeClr val="accent3"/>
            </a:solidFill>
          </a:ln>
        </p:spPr>
      </p:pic>
      <p:sp>
        <p:nvSpPr>
          <p:cNvPr id="4" name="Title 3">
            <a:extLst>
              <a:ext uri="{FF2B5EF4-FFF2-40B4-BE49-F238E27FC236}">
                <a16:creationId xmlns:a16="http://schemas.microsoft.com/office/drawing/2014/main" id="{AB8866D4-090D-B646-8E9C-1C3D3F8B320B}"/>
              </a:ext>
            </a:extLst>
          </p:cNvPr>
          <p:cNvSpPr>
            <a:spLocks noGrp="1"/>
          </p:cNvSpPr>
          <p:nvPr>
            <p:ph type="title"/>
          </p:nvPr>
        </p:nvSpPr>
        <p:spPr>
          <a:xfrm>
            <a:off x="303213" y="371622"/>
            <a:ext cx="8532812" cy="481013"/>
          </a:xfrm>
        </p:spPr>
        <p:txBody>
          <a:bodyPr/>
          <a:lstStyle/>
          <a:p>
            <a:r>
              <a:rPr lang="en-GB" dirty="0"/>
              <a:t>CTC Package calculations</a:t>
            </a:r>
          </a:p>
        </p:txBody>
      </p:sp>
      <p:pic>
        <p:nvPicPr>
          <p:cNvPr id="12" name="Content Placeholder 11">
            <a:extLst>
              <a:ext uri="{FF2B5EF4-FFF2-40B4-BE49-F238E27FC236}">
                <a16:creationId xmlns:a16="http://schemas.microsoft.com/office/drawing/2014/main" id="{4BFCFBCB-2F93-F97A-89D6-CF709B82E097}"/>
              </a:ext>
            </a:extLst>
          </p:cNvPr>
          <p:cNvPicPr>
            <a:picLocks noGrp="1" noChangeAspect="1"/>
          </p:cNvPicPr>
          <p:nvPr>
            <p:ph sz="quarter" idx="11"/>
          </p:nvPr>
        </p:nvPicPr>
        <p:blipFill>
          <a:blip r:embed="rId3"/>
          <a:stretch>
            <a:fillRect/>
          </a:stretch>
        </p:blipFill>
        <p:spPr>
          <a:xfrm>
            <a:off x="303213" y="3159542"/>
            <a:ext cx="5643931" cy="1258509"/>
          </a:xfrm>
          <a:ln>
            <a:solidFill>
              <a:schemeClr val="accent3"/>
            </a:solidFill>
          </a:ln>
        </p:spPr>
      </p:pic>
    </p:spTree>
    <p:extLst>
      <p:ext uri="{BB962C8B-B14F-4D97-AF65-F5344CB8AC3E}">
        <p14:creationId xmlns:p14="http://schemas.microsoft.com/office/powerpoint/2010/main" val="4143964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7A138-C84D-256D-AE53-E2F38350C580}"/>
              </a:ext>
            </a:extLst>
          </p:cNvPr>
          <p:cNvSpPr>
            <a:spLocks noGrp="1"/>
          </p:cNvSpPr>
          <p:nvPr>
            <p:ph type="title"/>
          </p:nvPr>
        </p:nvSpPr>
        <p:spPr>
          <a:xfrm>
            <a:off x="303213" y="298450"/>
            <a:ext cx="8532812" cy="481013"/>
          </a:xfrm>
        </p:spPr>
        <p:txBody>
          <a:bodyPr/>
          <a:lstStyle/>
          <a:p>
            <a:r>
              <a:rPr lang="en-GB" dirty="0"/>
              <a:t>How can we help you</a:t>
            </a:r>
          </a:p>
        </p:txBody>
      </p:sp>
      <p:sp>
        <p:nvSpPr>
          <p:cNvPr id="3" name="Content Placeholder 2">
            <a:extLst>
              <a:ext uri="{FF2B5EF4-FFF2-40B4-BE49-F238E27FC236}">
                <a16:creationId xmlns:a16="http://schemas.microsoft.com/office/drawing/2014/main" id="{B650B811-8DD5-4F90-D65F-734EB86F334E}"/>
              </a:ext>
            </a:extLst>
          </p:cNvPr>
          <p:cNvSpPr>
            <a:spLocks noGrp="1"/>
          </p:cNvSpPr>
          <p:nvPr>
            <p:ph sz="quarter" idx="10"/>
          </p:nvPr>
        </p:nvSpPr>
        <p:spPr/>
        <p:txBody>
          <a:bodyPr/>
          <a:lstStyle/>
          <a:p>
            <a:r>
              <a:rPr lang="en-GB" dirty="0"/>
              <a:t> </a:t>
            </a:r>
            <a:r>
              <a:rPr lang="en-GB" b="1" dirty="0">
                <a:solidFill>
                  <a:srgbClr val="00B0F0"/>
                </a:solidFill>
              </a:rPr>
              <a:t>With Salary Increases</a:t>
            </a:r>
          </a:p>
          <a:p>
            <a:pPr marL="171450" indent="-171450">
              <a:buFont typeface="Arial" panose="020B0604020202020204" pitchFamily="34" charset="0"/>
              <a:buChar char="•"/>
            </a:pPr>
            <a:r>
              <a:rPr lang="en-GB" dirty="0">
                <a:solidFill>
                  <a:srgbClr val="00B0F0"/>
                </a:solidFill>
              </a:rPr>
              <a:t>Determine the % Salary increase </a:t>
            </a:r>
          </a:p>
          <a:p>
            <a:pPr marL="171450" indent="-171450">
              <a:buFont typeface="Arial" panose="020B0604020202020204" pitchFamily="34" charset="0"/>
              <a:buChar char="•"/>
            </a:pPr>
            <a:r>
              <a:rPr lang="en-GB" dirty="0">
                <a:solidFill>
                  <a:srgbClr val="00B0F0"/>
                </a:solidFill>
              </a:rPr>
              <a:t>Export the Old Notch</a:t>
            </a:r>
          </a:p>
          <a:p>
            <a:pPr marL="171450" indent="-171450">
              <a:buFont typeface="Arial" panose="020B0604020202020204" pitchFamily="34" charset="0"/>
              <a:buChar char="•"/>
            </a:pPr>
            <a:r>
              <a:rPr lang="en-GB" dirty="0">
                <a:solidFill>
                  <a:srgbClr val="00B0F0"/>
                </a:solidFill>
              </a:rPr>
              <a:t>Multiply the old Notch with the % increase</a:t>
            </a:r>
          </a:p>
          <a:p>
            <a:pPr marL="171450" indent="-171450">
              <a:buFont typeface="Arial" panose="020B0604020202020204" pitchFamily="34" charset="0"/>
              <a:buChar char="•"/>
            </a:pPr>
            <a:r>
              <a:rPr lang="en-GB" dirty="0">
                <a:solidFill>
                  <a:srgbClr val="00B0F0"/>
                </a:solidFill>
              </a:rPr>
              <a:t>Reload the New Notch with the correct start date</a:t>
            </a:r>
          </a:p>
          <a:p>
            <a:pPr marL="171450" indent="-171450">
              <a:buFont typeface="Arial" panose="020B0604020202020204" pitchFamily="34" charset="0"/>
              <a:buChar char="•"/>
            </a:pPr>
            <a:r>
              <a:rPr lang="en-GB" dirty="0">
                <a:solidFill>
                  <a:srgbClr val="00B0F0"/>
                </a:solidFill>
              </a:rPr>
              <a:t>The formula-based calculation will automatically recalculate the basic Salary, Pension Group Life and medical aid if it is dependent on income level.</a:t>
            </a:r>
          </a:p>
          <a:p>
            <a:endParaRPr lang="en-GB" b="1" dirty="0">
              <a:solidFill>
                <a:srgbClr val="00B0F0"/>
              </a:solidFill>
            </a:endParaRPr>
          </a:p>
        </p:txBody>
      </p:sp>
      <p:sp>
        <p:nvSpPr>
          <p:cNvPr id="4" name="Content Placeholder 3">
            <a:extLst>
              <a:ext uri="{FF2B5EF4-FFF2-40B4-BE49-F238E27FC236}">
                <a16:creationId xmlns:a16="http://schemas.microsoft.com/office/drawing/2014/main" id="{119F2120-0FA2-E935-2080-F8557AFD0CD9}"/>
              </a:ext>
            </a:extLst>
          </p:cNvPr>
          <p:cNvSpPr>
            <a:spLocks noGrp="1"/>
          </p:cNvSpPr>
          <p:nvPr>
            <p:ph sz="quarter" idx="11"/>
          </p:nvPr>
        </p:nvSpPr>
        <p:spPr/>
        <p:txBody>
          <a:bodyPr/>
          <a:lstStyle/>
          <a:p>
            <a:r>
              <a:rPr lang="en-GB" b="1" dirty="0">
                <a:solidFill>
                  <a:srgbClr val="00B0F0"/>
                </a:solidFill>
              </a:rPr>
              <a:t>Medical Aid Increases</a:t>
            </a:r>
          </a:p>
          <a:p>
            <a:pPr marL="171450" indent="-171450">
              <a:buFont typeface="Arial" panose="020B0604020202020204" pitchFamily="34" charset="0"/>
              <a:buChar char="•"/>
            </a:pPr>
            <a:r>
              <a:rPr lang="en-GB" dirty="0">
                <a:solidFill>
                  <a:srgbClr val="00B0F0"/>
                </a:solidFill>
              </a:rPr>
              <a:t>Just load the new medical aid tables received from the medical aid with the correct start date</a:t>
            </a:r>
          </a:p>
          <a:p>
            <a:pPr marL="171450" indent="-171450">
              <a:buFont typeface="Arial" panose="020B0604020202020204" pitchFamily="34" charset="0"/>
              <a:buChar char="•"/>
            </a:pPr>
            <a:r>
              <a:rPr kumimoji="0" lang="en-GB" sz="1200" b="0" i="0" u="none" strike="noStrike" kern="1200" cap="none" spc="0" normalizeH="0" baseline="0" noProof="0" dirty="0">
                <a:ln>
                  <a:noFill/>
                </a:ln>
                <a:solidFill>
                  <a:srgbClr val="00B0F0"/>
                </a:solidFill>
                <a:effectLst/>
                <a:uLnTx/>
                <a:uFillTx/>
                <a:latin typeface="Calibri"/>
                <a:ea typeface="+mn-ea"/>
                <a:cs typeface="+mn-cs"/>
              </a:rPr>
              <a:t>The formula-based calculation will automatically recalculate the medical aid and re-adjust the CTC component values where applicable for basic Salary, Pension Group Life etc.</a:t>
            </a:r>
            <a:endParaRPr lang="en-GB" dirty="0">
              <a:solidFill>
                <a:srgbClr val="00B0F0"/>
              </a:solidFill>
            </a:endParaRPr>
          </a:p>
        </p:txBody>
      </p:sp>
      <p:sp>
        <p:nvSpPr>
          <p:cNvPr id="5" name="Content Placeholder 4">
            <a:extLst>
              <a:ext uri="{FF2B5EF4-FFF2-40B4-BE49-F238E27FC236}">
                <a16:creationId xmlns:a16="http://schemas.microsoft.com/office/drawing/2014/main" id="{7CA91FD2-4904-5A3B-20E7-193D2252A4F7}"/>
              </a:ext>
            </a:extLst>
          </p:cNvPr>
          <p:cNvSpPr>
            <a:spLocks noGrp="1"/>
          </p:cNvSpPr>
          <p:nvPr>
            <p:ph sz="quarter" idx="12"/>
          </p:nvPr>
        </p:nvSpPr>
        <p:spPr/>
        <p:txBody>
          <a:bodyPr/>
          <a:lstStyle/>
          <a:p>
            <a:r>
              <a:rPr lang="en-GB" b="1" dirty="0">
                <a:solidFill>
                  <a:srgbClr val="00B0F0"/>
                </a:solidFill>
              </a:rPr>
              <a:t>Back Pay</a:t>
            </a:r>
          </a:p>
          <a:p>
            <a:pPr marL="171450" indent="-171450">
              <a:buFont typeface="Arial" panose="020B0604020202020204" pitchFamily="34" charset="0"/>
              <a:buChar char="•"/>
            </a:pPr>
            <a:r>
              <a:rPr lang="en-GB" dirty="0">
                <a:solidFill>
                  <a:srgbClr val="00B0F0"/>
                </a:solidFill>
              </a:rPr>
              <a:t>The same formula may also be built in for back pay</a:t>
            </a:r>
          </a:p>
          <a:p>
            <a:pPr marL="171450" indent="-171450">
              <a:buFont typeface="Arial" panose="020B0604020202020204" pitchFamily="34" charset="0"/>
              <a:buChar char="•"/>
            </a:pPr>
            <a:r>
              <a:rPr lang="en-GB" dirty="0">
                <a:solidFill>
                  <a:srgbClr val="00B0F0"/>
                </a:solidFill>
              </a:rPr>
              <a:t>You advise the total back pay amount, and the system will calculate the values to be allocated to Retirement funding based on your rules of what is included or excluded, and the person will receive the back pay amount after all required deductions have been deducted/allocated.</a:t>
            </a:r>
          </a:p>
        </p:txBody>
      </p:sp>
    </p:spTree>
    <p:extLst>
      <p:ext uri="{BB962C8B-B14F-4D97-AF65-F5344CB8AC3E}">
        <p14:creationId xmlns:p14="http://schemas.microsoft.com/office/powerpoint/2010/main" val="202986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F9441-E762-AF64-FEFE-2F4D4C74418A}"/>
              </a:ext>
            </a:extLst>
          </p:cNvPr>
          <p:cNvSpPr>
            <a:spLocks noGrp="1"/>
          </p:cNvSpPr>
          <p:nvPr>
            <p:ph type="title"/>
          </p:nvPr>
        </p:nvSpPr>
        <p:spPr>
          <a:xfrm>
            <a:off x="299444" y="350357"/>
            <a:ext cx="8532812" cy="481013"/>
          </a:xfrm>
        </p:spPr>
        <p:txBody>
          <a:bodyPr/>
          <a:lstStyle/>
          <a:p>
            <a:r>
              <a:rPr lang="en-GB" dirty="0"/>
              <a:t>Are you battling to maintain your CTC personnel</a:t>
            </a:r>
            <a:br>
              <a:rPr lang="en-GB" dirty="0"/>
            </a:br>
            <a:endParaRPr lang="en-GB" dirty="0"/>
          </a:p>
        </p:txBody>
      </p:sp>
      <p:pic>
        <p:nvPicPr>
          <p:cNvPr id="22" name="Picture 21">
            <a:extLst>
              <a:ext uri="{FF2B5EF4-FFF2-40B4-BE49-F238E27FC236}">
                <a16:creationId xmlns:a16="http://schemas.microsoft.com/office/drawing/2014/main" id="{8A71B650-5BE7-DE5B-4D7D-34323C105AB0}"/>
              </a:ext>
            </a:extLst>
          </p:cNvPr>
          <p:cNvPicPr>
            <a:picLocks noChangeAspect="1"/>
          </p:cNvPicPr>
          <p:nvPr/>
        </p:nvPicPr>
        <p:blipFill>
          <a:blip r:embed="rId2"/>
          <a:stretch>
            <a:fillRect/>
          </a:stretch>
        </p:blipFill>
        <p:spPr>
          <a:xfrm>
            <a:off x="303213" y="1446028"/>
            <a:ext cx="8529043" cy="2473841"/>
          </a:xfrm>
          <a:prstGeom prst="rect">
            <a:avLst/>
          </a:prstGeom>
        </p:spPr>
      </p:pic>
      <p:pic>
        <p:nvPicPr>
          <p:cNvPr id="42" name="Picture 41">
            <a:extLst>
              <a:ext uri="{FF2B5EF4-FFF2-40B4-BE49-F238E27FC236}">
                <a16:creationId xmlns:a16="http://schemas.microsoft.com/office/drawing/2014/main" id="{E0E08621-2809-BADF-AA60-B93BFB2674FA}"/>
              </a:ext>
            </a:extLst>
          </p:cNvPr>
          <p:cNvPicPr>
            <a:picLocks noChangeAspect="1"/>
          </p:cNvPicPr>
          <p:nvPr/>
        </p:nvPicPr>
        <p:blipFill>
          <a:blip r:embed="rId3"/>
          <a:stretch>
            <a:fillRect/>
          </a:stretch>
        </p:blipFill>
        <p:spPr>
          <a:xfrm>
            <a:off x="2021985" y="1616149"/>
            <a:ext cx="4258312" cy="1772092"/>
          </a:xfrm>
          <a:prstGeom prst="rect">
            <a:avLst/>
          </a:prstGeom>
        </p:spPr>
      </p:pic>
    </p:spTree>
    <p:extLst>
      <p:ext uri="{BB962C8B-B14F-4D97-AF65-F5344CB8AC3E}">
        <p14:creationId xmlns:p14="http://schemas.microsoft.com/office/powerpoint/2010/main" val="3107315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9EAEE9-891B-CB6E-D0A0-269861C0E3AD}"/>
              </a:ext>
            </a:extLst>
          </p:cNvPr>
          <p:cNvSpPr>
            <a:spLocks noGrp="1"/>
          </p:cNvSpPr>
          <p:nvPr>
            <p:ph type="title"/>
          </p:nvPr>
        </p:nvSpPr>
        <p:spPr>
          <a:xfrm>
            <a:off x="303213" y="298450"/>
            <a:ext cx="8532812" cy="481013"/>
          </a:xfrm>
        </p:spPr>
        <p:txBody>
          <a:bodyPr/>
          <a:lstStyle/>
          <a:p>
            <a:r>
              <a:rPr lang="en-GB" dirty="0"/>
              <a:t>How can we help you</a:t>
            </a:r>
          </a:p>
        </p:txBody>
      </p:sp>
      <p:sp>
        <p:nvSpPr>
          <p:cNvPr id="4" name="Content Placeholder 3">
            <a:extLst>
              <a:ext uri="{FF2B5EF4-FFF2-40B4-BE49-F238E27FC236}">
                <a16:creationId xmlns:a16="http://schemas.microsoft.com/office/drawing/2014/main" id="{6005FA0E-AADF-9029-C096-A4CFBD90D61F}"/>
              </a:ext>
            </a:extLst>
          </p:cNvPr>
          <p:cNvSpPr>
            <a:spLocks noGrp="1"/>
          </p:cNvSpPr>
          <p:nvPr>
            <p:ph sz="quarter" idx="10"/>
          </p:nvPr>
        </p:nvSpPr>
        <p:spPr/>
        <p:txBody>
          <a:bodyPr/>
          <a:lstStyle/>
          <a:p>
            <a:pPr>
              <a:lnSpc>
                <a:spcPct val="150000"/>
              </a:lnSpc>
            </a:pPr>
            <a:r>
              <a:rPr lang="en-US" sz="4000" dirty="0"/>
              <a:t>Contact</a:t>
            </a:r>
          </a:p>
          <a:p>
            <a:pPr>
              <a:lnSpc>
                <a:spcPct val="150000"/>
              </a:lnSpc>
            </a:pPr>
            <a:r>
              <a:rPr lang="en-US" sz="4000" dirty="0"/>
              <a:t> Frans </a:t>
            </a:r>
            <a:r>
              <a:rPr lang="en-US" sz="4000" dirty="0" err="1"/>
              <a:t>Pelser</a:t>
            </a:r>
            <a:r>
              <a:rPr lang="en-US" sz="4000" dirty="0"/>
              <a:t>  - </a:t>
            </a:r>
            <a:r>
              <a:rPr lang="en-US" sz="2400" dirty="0"/>
              <a:t>Frans.Pelser@Adaptit.com</a:t>
            </a:r>
          </a:p>
          <a:p>
            <a:pPr>
              <a:lnSpc>
                <a:spcPct val="150000"/>
              </a:lnSpc>
            </a:pPr>
            <a:r>
              <a:rPr lang="en-US" sz="4000" dirty="0"/>
              <a:t> Allie de Nysschen – </a:t>
            </a:r>
            <a:r>
              <a:rPr lang="en-US" sz="2400" dirty="0"/>
              <a:t>Allie.denysschen@Adaptit.com</a:t>
            </a:r>
            <a:endParaRPr lang="en-ZA" sz="2400" dirty="0"/>
          </a:p>
        </p:txBody>
      </p:sp>
    </p:spTree>
    <p:extLst>
      <p:ext uri="{BB962C8B-B14F-4D97-AF65-F5344CB8AC3E}">
        <p14:creationId xmlns:p14="http://schemas.microsoft.com/office/powerpoint/2010/main" val="3246912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6F6B387-F255-19B5-AB59-41100C47615A}"/>
              </a:ext>
            </a:extLst>
          </p:cNvPr>
          <p:cNvPicPr>
            <a:picLocks noGrp="1" noChangeAspect="1"/>
          </p:cNvPicPr>
          <p:nvPr>
            <p:ph sz="quarter" idx="10"/>
          </p:nvPr>
        </p:nvPicPr>
        <p:blipFill>
          <a:blip r:embed="rId2"/>
          <a:stretch>
            <a:fillRect/>
          </a:stretch>
        </p:blipFill>
        <p:spPr>
          <a:xfrm>
            <a:off x="303213" y="1774602"/>
            <a:ext cx="4086225" cy="2561084"/>
          </a:xfrm>
          <a:prstGeom prst="rect">
            <a:avLst/>
          </a:prstGeom>
        </p:spPr>
      </p:pic>
      <p:pic>
        <p:nvPicPr>
          <p:cNvPr id="7" name="Content Placeholder 6" descr="Question mark with solid fill">
            <a:extLst>
              <a:ext uri="{FF2B5EF4-FFF2-40B4-BE49-F238E27FC236}">
                <a16:creationId xmlns:a16="http://schemas.microsoft.com/office/drawing/2014/main" id="{536F6E16-3179-A517-899B-15A56158C095}"/>
              </a:ext>
            </a:extLst>
          </p:cNvPr>
          <p:cNvPicPr>
            <a:picLocks noGrp="1" noChangeAspect="1"/>
          </p:cNvPicPr>
          <p:nvPr>
            <p:ph sz="quarter" idx="11"/>
          </p:nvPr>
        </p:nvPicPr>
        <p:blipFill>
          <a:blip r:embed="rId3">
            <a:extLst>
              <a:ext uri="{96DAC541-7B7A-43D3-8B79-37D633B846F1}">
                <asvg:svgBlip xmlns:asvg="http://schemas.microsoft.com/office/drawing/2016/SVG/main" r:embed="rId4"/>
              </a:ext>
            </a:extLst>
          </a:blip>
          <a:stretch>
            <a:fillRect/>
          </a:stretch>
        </p:blipFill>
        <p:spPr>
          <a:xfrm>
            <a:off x="6340475" y="2597944"/>
            <a:ext cx="914400" cy="914400"/>
          </a:xfrm>
        </p:spPr>
      </p:pic>
      <p:sp>
        <p:nvSpPr>
          <p:cNvPr id="4" name="Title 3">
            <a:extLst>
              <a:ext uri="{FF2B5EF4-FFF2-40B4-BE49-F238E27FC236}">
                <a16:creationId xmlns:a16="http://schemas.microsoft.com/office/drawing/2014/main" id="{AB8866D4-090D-B646-8E9C-1C3D3F8B320B}"/>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2136900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F9441-E762-AF64-FEFE-2F4D4C74418A}"/>
              </a:ext>
            </a:extLst>
          </p:cNvPr>
          <p:cNvSpPr>
            <a:spLocks noGrp="1"/>
          </p:cNvSpPr>
          <p:nvPr>
            <p:ph type="title"/>
          </p:nvPr>
        </p:nvSpPr>
        <p:spPr>
          <a:xfrm>
            <a:off x="305594" y="332001"/>
            <a:ext cx="8532812" cy="481013"/>
          </a:xfrm>
        </p:spPr>
        <p:txBody>
          <a:bodyPr/>
          <a:lstStyle/>
          <a:p>
            <a:r>
              <a:rPr lang="en-GB" sz="2400" dirty="0"/>
              <a:t>Overview</a:t>
            </a:r>
          </a:p>
        </p:txBody>
      </p:sp>
      <p:grpSp>
        <p:nvGrpSpPr>
          <p:cNvPr id="3" name="Group 2">
            <a:extLst>
              <a:ext uri="{FF2B5EF4-FFF2-40B4-BE49-F238E27FC236}">
                <a16:creationId xmlns:a16="http://schemas.microsoft.com/office/drawing/2014/main" id="{15B0D97D-C11D-90BC-85BE-12F0015DFA6A}"/>
              </a:ext>
            </a:extLst>
          </p:cNvPr>
          <p:cNvGrpSpPr/>
          <p:nvPr/>
        </p:nvGrpSpPr>
        <p:grpSpPr>
          <a:xfrm>
            <a:off x="1914066" y="1277938"/>
            <a:ext cx="5315868" cy="3090862"/>
            <a:chOff x="1474930" y="975881"/>
            <a:chExt cx="5996480" cy="3486597"/>
          </a:xfrm>
        </p:grpSpPr>
        <p:sp>
          <p:nvSpPr>
            <p:cNvPr id="4" name="Arrow: Pentagon 1">
              <a:extLst>
                <a:ext uri="{FF2B5EF4-FFF2-40B4-BE49-F238E27FC236}">
                  <a16:creationId xmlns:a16="http://schemas.microsoft.com/office/drawing/2014/main" id="{D461E3B0-99BD-1D0D-DEC3-1102F5F60979}"/>
                </a:ext>
              </a:extLst>
            </p:cNvPr>
            <p:cNvSpPr/>
            <p:nvPr/>
          </p:nvSpPr>
          <p:spPr>
            <a:xfrm>
              <a:off x="1474930" y="975881"/>
              <a:ext cx="1112273" cy="644655"/>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grpSp>
          <p:nvGrpSpPr>
            <p:cNvPr id="5" name="Group 4">
              <a:extLst>
                <a:ext uri="{FF2B5EF4-FFF2-40B4-BE49-F238E27FC236}">
                  <a16:creationId xmlns:a16="http://schemas.microsoft.com/office/drawing/2014/main" id="{F46992D6-E2AF-92DB-DFB9-45B6AF24A7B9}"/>
                </a:ext>
              </a:extLst>
            </p:cNvPr>
            <p:cNvGrpSpPr/>
            <p:nvPr/>
          </p:nvGrpSpPr>
          <p:grpSpPr>
            <a:xfrm>
              <a:off x="2359993" y="975881"/>
              <a:ext cx="5111417" cy="644655"/>
              <a:chOff x="2189480" y="2153920"/>
              <a:chExt cx="7213599" cy="1137920"/>
            </a:xfrm>
          </p:grpSpPr>
          <p:sp>
            <p:nvSpPr>
              <p:cNvPr id="32" name="Arrow: Chevron 2">
                <a:extLst>
                  <a:ext uri="{FF2B5EF4-FFF2-40B4-BE49-F238E27FC236}">
                    <a16:creationId xmlns:a16="http://schemas.microsoft.com/office/drawing/2014/main" id="{8EBDD3E1-9557-3F3F-A17D-D2844DF63718}"/>
                  </a:ext>
                </a:extLst>
              </p:cNvPr>
              <p:cNvSpPr/>
              <p:nvPr/>
            </p:nvSpPr>
            <p:spPr>
              <a:xfrm>
                <a:off x="2189480" y="2153920"/>
                <a:ext cx="7172960" cy="1137920"/>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282F39"/>
                  </a:solidFill>
                  <a:latin typeface="Calibri" panose="020F0502020204030204"/>
                </a:endParaRPr>
              </a:p>
            </p:txBody>
          </p:sp>
          <p:sp>
            <p:nvSpPr>
              <p:cNvPr id="33" name="Rectangle 32">
                <a:extLst>
                  <a:ext uri="{FF2B5EF4-FFF2-40B4-BE49-F238E27FC236}">
                    <a16:creationId xmlns:a16="http://schemas.microsoft.com/office/drawing/2014/main" id="{F3922B62-6F1C-3213-DEAE-83A10A50496E}"/>
                  </a:ext>
                </a:extLst>
              </p:cNvPr>
              <p:cNvSpPr/>
              <p:nvPr/>
            </p:nvSpPr>
            <p:spPr>
              <a:xfrm>
                <a:off x="7779408" y="2153920"/>
                <a:ext cx="1623671" cy="1137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grpSp>
        <p:sp>
          <p:nvSpPr>
            <p:cNvPr id="6" name="Arrow: Pentagon 8">
              <a:extLst>
                <a:ext uri="{FF2B5EF4-FFF2-40B4-BE49-F238E27FC236}">
                  <a16:creationId xmlns:a16="http://schemas.microsoft.com/office/drawing/2014/main" id="{A6B7E522-E71E-A065-4688-5C494FA183E2}"/>
                </a:ext>
              </a:extLst>
            </p:cNvPr>
            <p:cNvSpPr/>
            <p:nvPr/>
          </p:nvSpPr>
          <p:spPr>
            <a:xfrm>
              <a:off x="1474930" y="1685622"/>
              <a:ext cx="1112273" cy="64465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grpSp>
          <p:nvGrpSpPr>
            <p:cNvPr id="7" name="Group 6">
              <a:extLst>
                <a:ext uri="{FF2B5EF4-FFF2-40B4-BE49-F238E27FC236}">
                  <a16:creationId xmlns:a16="http://schemas.microsoft.com/office/drawing/2014/main" id="{3C38BC62-5547-CEC9-3377-3A46A8548678}"/>
                </a:ext>
              </a:extLst>
            </p:cNvPr>
            <p:cNvGrpSpPr/>
            <p:nvPr/>
          </p:nvGrpSpPr>
          <p:grpSpPr>
            <a:xfrm>
              <a:off x="2359993" y="1685622"/>
              <a:ext cx="5111417" cy="644655"/>
              <a:chOff x="2189480" y="2153920"/>
              <a:chExt cx="7213599" cy="1137920"/>
            </a:xfrm>
            <a:solidFill>
              <a:schemeClr val="accent2"/>
            </a:solidFill>
          </p:grpSpPr>
          <p:sp>
            <p:nvSpPr>
              <p:cNvPr id="30" name="Arrow: Chevron 10">
                <a:extLst>
                  <a:ext uri="{FF2B5EF4-FFF2-40B4-BE49-F238E27FC236}">
                    <a16:creationId xmlns:a16="http://schemas.microsoft.com/office/drawing/2014/main" id="{33AA96FE-4504-6AE7-CDC7-4B66B73D9EFC}"/>
                  </a:ext>
                </a:extLst>
              </p:cNvPr>
              <p:cNvSpPr/>
              <p:nvPr/>
            </p:nvSpPr>
            <p:spPr>
              <a:xfrm>
                <a:off x="2189480" y="2153920"/>
                <a:ext cx="7172960" cy="113792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282F39"/>
                  </a:solidFill>
                  <a:latin typeface="Calibri" panose="020F0502020204030204"/>
                </a:endParaRPr>
              </a:p>
            </p:txBody>
          </p:sp>
          <p:sp>
            <p:nvSpPr>
              <p:cNvPr id="31" name="Rectangle 30">
                <a:extLst>
                  <a:ext uri="{FF2B5EF4-FFF2-40B4-BE49-F238E27FC236}">
                    <a16:creationId xmlns:a16="http://schemas.microsoft.com/office/drawing/2014/main" id="{DD785A6A-0C6C-D791-1C53-767A87E1C250}"/>
                  </a:ext>
                </a:extLst>
              </p:cNvPr>
              <p:cNvSpPr/>
              <p:nvPr/>
            </p:nvSpPr>
            <p:spPr>
              <a:xfrm>
                <a:off x="7779408" y="2153920"/>
                <a:ext cx="1623671" cy="1137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grpSp>
        <p:sp>
          <p:nvSpPr>
            <p:cNvPr id="8" name="Arrow: Pentagon 12">
              <a:extLst>
                <a:ext uri="{FF2B5EF4-FFF2-40B4-BE49-F238E27FC236}">
                  <a16:creationId xmlns:a16="http://schemas.microsoft.com/office/drawing/2014/main" id="{CD7A8A36-096B-DBBB-3A0D-47FC216C4640}"/>
                </a:ext>
              </a:extLst>
            </p:cNvPr>
            <p:cNvSpPr/>
            <p:nvPr/>
          </p:nvSpPr>
          <p:spPr>
            <a:xfrm>
              <a:off x="1474930" y="2395362"/>
              <a:ext cx="1112273" cy="644655"/>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grpSp>
          <p:nvGrpSpPr>
            <p:cNvPr id="9" name="Group 8">
              <a:extLst>
                <a:ext uri="{FF2B5EF4-FFF2-40B4-BE49-F238E27FC236}">
                  <a16:creationId xmlns:a16="http://schemas.microsoft.com/office/drawing/2014/main" id="{E6C8C883-4107-0A9D-2F56-99F10E27ED03}"/>
                </a:ext>
              </a:extLst>
            </p:cNvPr>
            <p:cNvGrpSpPr/>
            <p:nvPr/>
          </p:nvGrpSpPr>
          <p:grpSpPr>
            <a:xfrm>
              <a:off x="2359993" y="2395362"/>
              <a:ext cx="5111417" cy="644655"/>
              <a:chOff x="2189480" y="2153920"/>
              <a:chExt cx="7213599" cy="1137920"/>
            </a:xfrm>
            <a:solidFill>
              <a:schemeClr val="accent4"/>
            </a:solidFill>
          </p:grpSpPr>
          <p:sp>
            <p:nvSpPr>
              <p:cNvPr id="28" name="Arrow: Chevron 14">
                <a:extLst>
                  <a:ext uri="{FF2B5EF4-FFF2-40B4-BE49-F238E27FC236}">
                    <a16:creationId xmlns:a16="http://schemas.microsoft.com/office/drawing/2014/main" id="{A9829554-742F-3124-F43B-6B8D86D4DC0D}"/>
                  </a:ext>
                </a:extLst>
              </p:cNvPr>
              <p:cNvSpPr/>
              <p:nvPr/>
            </p:nvSpPr>
            <p:spPr>
              <a:xfrm>
                <a:off x="2189480" y="2153920"/>
                <a:ext cx="7172960" cy="113792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282F39"/>
                  </a:solidFill>
                  <a:latin typeface="Calibri" panose="020F0502020204030204"/>
                </a:endParaRPr>
              </a:p>
            </p:txBody>
          </p:sp>
          <p:sp>
            <p:nvSpPr>
              <p:cNvPr id="29" name="Rectangle 28">
                <a:extLst>
                  <a:ext uri="{FF2B5EF4-FFF2-40B4-BE49-F238E27FC236}">
                    <a16:creationId xmlns:a16="http://schemas.microsoft.com/office/drawing/2014/main" id="{D347760E-9986-F231-807F-F82A03B6A9BD}"/>
                  </a:ext>
                </a:extLst>
              </p:cNvPr>
              <p:cNvSpPr/>
              <p:nvPr/>
            </p:nvSpPr>
            <p:spPr>
              <a:xfrm>
                <a:off x="7779408" y="2153920"/>
                <a:ext cx="1623671" cy="1137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grpSp>
        <p:sp>
          <p:nvSpPr>
            <p:cNvPr id="10" name="Arrow: Pentagon 16">
              <a:extLst>
                <a:ext uri="{FF2B5EF4-FFF2-40B4-BE49-F238E27FC236}">
                  <a16:creationId xmlns:a16="http://schemas.microsoft.com/office/drawing/2014/main" id="{8F71ACAA-1D98-9EFB-16EC-384F1B640987}"/>
                </a:ext>
              </a:extLst>
            </p:cNvPr>
            <p:cNvSpPr/>
            <p:nvPr/>
          </p:nvSpPr>
          <p:spPr>
            <a:xfrm>
              <a:off x="1474930" y="3105104"/>
              <a:ext cx="1112273" cy="644655"/>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grpSp>
          <p:nvGrpSpPr>
            <p:cNvPr id="11" name="Group 10">
              <a:extLst>
                <a:ext uri="{FF2B5EF4-FFF2-40B4-BE49-F238E27FC236}">
                  <a16:creationId xmlns:a16="http://schemas.microsoft.com/office/drawing/2014/main" id="{E88198CA-6181-AE16-6CDA-80297D72AFF8}"/>
                </a:ext>
              </a:extLst>
            </p:cNvPr>
            <p:cNvGrpSpPr/>
            <p:nvPr/>
          </p:nvGrpSpPr>
          <p:grpSpPr>
            <a:xfrm>
              <a:off x="2359993" y="3105104"/>
              <a:ext cx="5111417" cy="644655"/>
              <a:chOff x="2189480" y="2153920"/>
              <a:chExt cx="7213599" cy="1137920"/>
            </a:xfrm>
            <a:solidFill>
              <a:schemeClr val="accent5"/>
            </a:solidFill>
          </p:grpSpPr>
          <p:sp>
            <p:nvSpPr>
              <p:cNvPr id="26" name="Arrow: Chevron 18">
                <a:extLst>
                  <a:ext uri="{FF2B5EF4-FFF2-40B4-BE49-F238E27FC236}">
                    <a16:creationId xmlns:a16="http://schemas.microsoft.com/office/drawing/2014/main" id="{77E165B5-6984-4F53-D7F5-698BA18F8C9B}"/>
                  </a:ext>
                </a:extLst>
              </p:cNvPr>
              <p:cNvSpPr/>
              <p:nvPr/>
            </p:nvSpPr>
            <p:spPr>
              <a:xfrm>
                <a:off x="2189480" y="2153920"/>
                <a:ext cx="7172960" cy="113792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282F39"/>
                  </a:solidFill>
                  <a:latin typeface="Calibri" panose="020F0502020204030204"/>
                </a:endParaRPr>
              </a:p>
            </p:txBody>
          </p:sp>
          <p:sp>
            <p:nvSpPr>
              <p:cNvPr id="27" name="Rectangle 26">
                <a:extLst>
                  <a:ext uri="{FF2B5EF4-FFF2-40B4-BE49-F238E27FC236}">
                    <a16:creationId xmlns:a16="http://schemas.microsoft.com/office/drawing/2014/main" id="{6E7FE83F-CB38-FFA5-3E17-AC45F1AF29FF}"/>
                  </a:ext>
                </a:extLst>
              </p:cNvPr>
              <p:cNvSpPr/>
              <p:nvPr/>
            </p:nvSpPr>
            <p:spPr>
              <a:xfrm>
                <a:off x="7779408" y="2153920"/>
                <a:ext cx="1623671" cy="1137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grpSp>
        <p:sp>
          <p:nvSpPr>
            <p:cNvPr id="12" name="Arrow: Pentagon 21">
              <a:extLst>
                <a:ext uri="{FF2B5EF4-FFF2-40B4-BE49-F238E27FC236}">
                  <a16:creationId xmlns:a16="http://schemas.microsoft.com/office/drawing/2014/main" id="{527DA455-C7C7-B3C3-1AFC-9566A0A8A130}"/>
                </a:ext>
              </a:extLst>
            </p:cNvPr>
            <p:cNvSpPr/>
            <p:nvPr/>
          </p:nvSpPr>
          <p:spPr>
            <a:xfrm>
              <a:off x="1474930" y="3817823"/>
              <a:ext cx="1112273" cy="644655"/>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grpSp>
          <p:nvGrpSpPr>
            <p:cNvPr id="13" name="Group 12">
              <a:extLst>
                <a:ext uri="{FF2B5EF4-FFF2-40B4-BE49-F238E27FC236}">
                  <a16:creationId xmlns:a16="http://schemas.microsoft.com/office/drawing/2014/main" id="{968AADD6-6F57-847C-B639-EDD1897342ED}"/>
                </a:ext>
              </a:extLst>
            </p:cNvPr>
            <p:cNvGrpSpPr/>
            <p:nvPr/>
          </p:nvGrpSpPr>
          <p:grpSpPr>
            <a:xfrm>
              <a:off x="2359993" y="3817823"/>
              <a:ext cx="5111417" cy="644655"/>
              <a:chOff x="2189480" y="2153920"/>
              <a:chExt cx="7213599" cy="1137920"/>
            </a:xfrm>
            <a:solidFill>
              <a:schemeClr val="accent6"/>
            </a:solidFill>
          </p:grpSpPr>
          <p:sp>
            <p:nvSpPr>
              <p:cNvPr id="24" name="Arrow: Chevron 23">
                <a:extLst>
                  <a:ext uri="{FF2B5EF4-FFF2-40B4-BE49-F238E27FC236}">
                    <a16:creationId xmlns:a16="http://schemas.microsoft.com/office/drawing/2014/main" id="{E41B5C4C-A03B-A115-1F33-4427FA152881}"/>
                  </a:ext>
                </a:extLst>
              </p:cNvPr>
              <p:cNvSpPr/>
              <p:nvPr/>
            </p:nvSpPr>
            <p:spPr>
              <a:xfrm>
                <a:off x="2189480" y="2153920"/>
                <a:ext cx="7172960" cy="113792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282F39"/>
                  </a:solidFill>
                  <a:latin typeface="Calibri" panose="020F0502020204030204"/>
                </a:endParaRPr>
              </a:p>
            </p:txBody>
          </p:sp>
          <p:sp>
            <p:nvSpPr>
              <p:cNvPr id="25" name="Rectangle 24">
                <a:extLst>
                  <a:ext uri="{FF2B5EF4-FFF2-40B4-BE49-F238E27FC236}">
                    <a16:creationId xmlns:a16="http://schemas.microsoft.com/office/drawing/2014/main" id="{6D3B8482-8DC0-2E96-36DD-84EBC5B478F4}"/>
                  </a:ext>
                </a:extLst>
              </p:cNvPr>
              <p:cNvSpPr/>
              <p:nvPr/>
            </p:nvSpPr>
            <p:spPr>
              <a:xfrm>
                <a:off x="7779408" y="2153920"/>
                <a:ext cx="1623671" cy="1137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grpSp>
        <p:sp>
          <p:nvSpPr>
            <p:cNvPr id="14" name="TextBox 13">
              <a:extLst>
                <a:ext uri="{FF2B5EF4-FFF2-40B4-BE49-F238E27FC236}">
                  <a16:creationId xmlns:a16="http://schemas.microsoft.com/office/drawing/2014/main" id="{6CFFCD60-B004-D624-92A2-61CE6FD98024}"/>
                </a:ext>
              </a:extLst>
            </p:cNvPr>
            <p:cNvSpPr txBox="1"/>
            <p:nvPr/>
          </p:nvSpPr>
          <p:spPr>
            <a:xfrm>
              <a:off x="1525353" y="1028605"/>
              <a:ext cx="757990" cy="553998"/>
            </a:xfrm>
            <a:prstGeom prst="rect">
              <a:avLst/>
            </a:prstGeom>
            <a:noFill/>
          </p:spPr>
          <p:txBody>
            <a:bodyPr wrap="square" rtlCol="0">
              <a:spAutoFit/>
            </a:bodyPr>
            <a:lstStyle/>
            <a:p>
              <a:pPr algn="ctr" defTabSz="685800">
                <a:defRPr/>
              </a:pPr>
              <a:r>
                <a:rPr lang="ru-RU" sz="3000" b="1" dirty="0">
                  <a:solidFill>
                    <a:srgbClr val="FFFFFF"/>
                  </a:solidFill>
                  <a:latin typeface="Open Sans" panose="020B0606030504020204" pitchFamily="34" charset="0"/>
                </a:rPr>
                <a:t>01</a:t>
              </a:r>
              <a:endParaRPr lang="en-GB" sz="3000" b="1"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15" name="TextBox 14">
              <a:extLst>
                <a:ext uri="{FF2B5EF4-FFF2-40B4-BE49-F238E27FC236}">
                  <a16:creationId xmlns:a16="http://schemas.microsoft.com/office/drawing/2014/main" id="{3362F34A-F9A4-1334-64D8-A5D923CC7B8C}"/>
                </a:ext>
              </a:extLst>
            </p:cNvPr>
            <p:cNvSpPr txBox="1"/>
            <p:nvPr/>
          </p:nvSpPr>
          <p:spPr>
            <a:xfrm>
              <a:off x="1525353" y="1735995"/>
              <a:ext cx="757990" cy="553998"/>
            </a:xfrm>
            <a:prstGeom prst="rect">
              <a:avLst/>
            </a:prstGeom>
            <a:noFill/>
          </p:spPr>
          <p:txBody>
            <a:bodyPr wrap="square" rtlCol="0">
              <a:spAutoFit/>
            </a:bodyPr>
            <a:lstStyle/>
            <a:p>
              <a:pPr algn="ctr" defTabSz="685800">
                <a:defRPr/>
              </a:pPr>
              <a:r>
                <a:rPr lang="ru-RU" sz="3000" b="1" dirty="0">
                  <a:solidFill>
                    <a:srgbClr val="FFFFFF"/>
                  </a:solidFill>
                  <a:latin typeface="Open Sans" panose="020B0606030504020204" pitchFamily="34" charset="0"/>
                </a:rPr>
                <a:t>0</a:t>
              </a:r>
              <a:r>
                <a:rPr lang="en-US" sz="3000" b="1" dirty="0">
                  <a:solidFill>
                    <a:srgbClr val="FFFFFF"/>
                  </a:solidFill>
                  <a:latin typeface="Open Sans" panose="020B0606030504020204" pitchFamily="34" charset="0"/>
                </a:rPr>
                <a:t>2</a:t>
              </a:r>
              <a:endParaRPr lang="en-GB" sz="3000" b="1"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16" name="TextBox 15">
              <a:extLst>
                <a:ext uri="{FF2B5EF4-FFF2-40B4-BE49-F238E27FC236}">
                  <a16:creationId xmlns:a16="http://schemas.microsoft.com/office/drawing/2014/main" id="{0F1889CA-9940-2DB7-55AA-AD35B136C36C}"/>
                </a:ext>
              </a:extLst>
            </p:cNvPr>
            <p:cNvSpPr txBox="1"/>
            <p:nvPr/>
          </p:nvSpPr>
          <p:spPr>
            <a:xfrm>
              <a:off x="1525353" y="2461501"/>
              <a:ext cx="757990" cy="553998"/>
            </a:xfrm>
            <a:prstGeom prst="rect">
              <a:avLst/>
            </a:prstGeom>
            <a:noFill/>
          </p:spPr>
          <p:txBody>
            <a:bodyPr wrap="square" rtlCol="0">
              <a:spAutoFit/>
            </a:bodyPr>
            <a:lstStyle/>
            <a:p>
              <a:pPr algn="ctr" defTabSz="685800">
                <a:defRPr/>
              </a:pPr>
              <a:r>
                <a:rPr lang="ru-RU" sz="3000" b="1" dirty="0">
                  <a:solidFill>
                    <a:srgbClr val="FFFFFF"/>
                  </a:solidFill>
                  <a:latin typeface="Open Sans" panose="020B0606030504020204" pitchFamily="34" charset="0"/>
                </a:rPr>
                <a:t>0</a:t>
              </a:r>
              <a:r>
                <a:rPr lang="en-US" sz="3000" b="1" dirty="0">
                  <a:solidFill>
                    <a:srgbClr val="FFFFFF"/>
                  </a:solidFill>
                  <a:latin typeface="Open Sans" panose="020B0606030504020204" pitchFamily="34" charset="0"/>
                </a:rPr>
                <a:t>3</a:t>
              </a:r>
              <a:endParaRPr lang="en-GB" sz="3000" b="1"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17" name="TextBox 16">
              <a:extLst>
                <a:ext uri="{FF2B5EF4-FFF2-40B4-BE49-F238E27FC236}">
                  <a16:creationId xmlns:a16="http://schemas.microsoft.com/office/drawing/2014/main" id="{8FAC181F-C5F0-FB0B-48E9-A70988DA3199}"/>
                </a:ext>
              </a:extLst>
            </p:cNvPr>
            <p:cNvSpPr txBox="1"/>
            <p:nvPr/>
          </p:nvSpPr>
          <p:spPr>
            <a:xfrm>
              <a:off x="1525353" y="3161974"/>
              <a:ext cx="757990" cy="553998"/>
            </a:xfrm>
            <a:prstGeom prst="rect">
              <a:avLst/>
            </a:prstGeom>
            <a:noFill/>
          </p:spPr>
          <p:txBody>
            <a:bodyPr wrap="square" rtlCol="0">
              <a:spAutoFit/>
            </a:bodyPr>
            <a:lstStyle/>
            <a:p>
              <a:pPr algn="ctr" defTabSz="685800">
                <a:defRPr/>
              </a:pPr>
              <a:r>
                <a:rPr lang="ru-RU" sz="3000" b="1" dirty="0">
                  <a:solidFill>
                    <a:srgbClr val="FFFFFF"/>
                  </a:solidFill>
                  <a:latin typeface="Open Sans" panose="020B0606030504020204" pitchFamily="34" charset="0"/>
                </a:rPr>
                <a:t>0</a:t>
              </a:r>
              <a:r>
                <a:rPr lang="en-US" sz="3000" b="1" dirty="0">
                  <a:solidFill>
                    <a:srgbClr val="FFFFFF"/>
                  </a:solidFill>
                  <a:latin typeface="Open Sans" panose="020B0606030504020204" pitchFamily="34" charset="0"/>
                </a:rPr>
                <a:t>4</a:t>
              </a:r>
              <a:endParaRPr lang="en-GB" sz="3000" b="1"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18" name="TextBox 17">
              <a:extLst>
                <a:ext uri="{FF2B5EF4-FFF2-40B4-BE49-F238E27FC236}">
                  <a16:creationId xmlns:a16="http://schemas.microsoft.com/office/drawing/2014/main" id="{1C4F0D7B-BA7A-A9A2-6893-6051416A2239}"/>
                </a:ext>
              </a:extLst>
            </p:cNvPr>
            <p:cNvSpPr txBox="1"/>
            <p:nvPr/>
          </p:nvSpPr>
          <p:spPr>
            <a:xfrm>
              <a:off x="1525353" y="3870634"/>
              <a:ext cx="757990" cy="553998"/>
            </a:xfrm>
            <a:prstGeom prst="rect">
              <a:avLst/>
            </a:prstGeom>
            <a:noFill/>
          </p:spPr>
          <p:txBody>
            <a:bodyPr wrap="square" rtlCol="0">
              <a:spAutoFit/>
            </a:bodyPr>
            <a:lstStyle/>
            <a:p>
              <a:pPr algn="ctr" defTabSz="685800">
                <a:defRPr/>
              </a:pPr>
              <a:r>
                <a:rPr lang="ru-RU" sz="3000" b="1" dirty="0">
                  <a:solidFill>
                    <a:srgbClr val="FFFFFF"/>
                  </a:solidFill>
                  <a:latin typeface="Open Sans" panose="020B0606030504020204" pitchFamily="34" charset="0"/>
                </a:rPr>
                <a:t>0</a:t>
              </a:r>
              <a:r>
                <a:rPr lang="en-US" sz="3000" b="1" dirty="0">
                  <a:solidFill>
                    <a:srgbClr val="FFFFFF"/>
                  </a:solidFill>
                  <a:latin typeface="Open Sans" panose="020B0606030504020204" pitchFamily="34" charset="0"/>
                </a:rPr>
                <a:t>5</a:t>
              </a:r>
              <a:endParaRPr lang="en-GB" sz="3000" b="1"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19" name="TextBox 18">
              <a:extLst>
                <a:ext uri="{FF2B5EF4-FFF2-40B4-BE49-F238E27FC236}">
                  <a16:creationId xmlns:a16="http://schemas.microsoft.com/office/drawing/2014/main" id="{B2021542-D759-923F-2525-4F47BD3AEC6D}"/>
                </a:ext>
              </a:extLst>
            </p:cNvPr>
            <p:cNvSpPr txBox="1"/>
            <p:nvPr/>
          </p:nvSpPr>
          <p:spPr>
            <a:xfrm>
              <a:off x="2880040" y="1073917"/>
              <a:ext cx="3486470" cy="299444"/>
            </a:xfrm>
            <a:prstGeom prst="rect">
              <a:avLst/>
            </a:prstGeom>
            <a:noFill/>
          </p:spPr>
          <p:txBody>
            <a:bodyPr wrap="square" rtlCol="0">
              <a:spAutoFit/>
            </a:bodyPr>
            <a:lstStyle/>
            <a:p>
              <a:pPr algn="just" defTabSz="685800">
                <a:defRPr/>
              </a:pPr>
              <a:r>
                <a:rPr lang="en-US" sz="1125" dirty="0">
                  <a:solidFill>
                    <a:srgbClr val="FFFFFF"/>
                  </a:solidFill>
                  <a:latin typeface="Open Sans" panose="020B0606030504020204" pitchFamily="34" charset="0"/>
                  <a:ea typeface="Noto Sans" panose="020B0502040504020204" pitchFamily="34"/>
                  <a:cs typeface="Noto Sans" panose="020B0502040504020204" pitchFamily="34"/>
                </a:rPr>
                <a:t>CTC Cost to Company Definition</a:t>
              </a:r>
              <a:endParaRPr lang="en-GB" sz="1125"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20" name="TextBox 19">
              <a:extLst>
                <a:ext uri="{FF2B5EF4-FFF2-40B4-BE49-F238E27FC236}">
                  <a16:creationId xmlns:a16="http://schemas.microsoft.com/office/drawing/2014/main" id="{CC299DD9-859C-3561-CC27-9EB013E92ADF}"/>
                </a:ext>
              </a:extLst>
            </p:cNvPr>
            <p:cNvSpPr txBox="1"/>
            <p:nvPr/>
          </p:nvSpPr>
          <p:spPr>
            <a:xfrm>
              <a:off x="2880040" y="1774956"/>
              <a:ext cx="3486470" cy="486055"/>
            </a:xfrm>
            <a:prstGeom prst="rect">
              <a:avLst/>
            </a:prstGeom>
            <a:noFill/>
          </p:spPr>
          <p:txBody>
            <a:bodyPr wrap="square" rtlCol="0">
              <a:spAutoFit/>
            </a:bodyPr>
            <a:lstStyle/>
            <a:p>
              <a:pPr algn="just" defTabSz="685800">
                <a:defRPr/>
              </a:pPr>
              <a:r>
                <a:rPr lang="en-US" sz="1100" dirty="0">
                  <a:solidFill>
                    <a:srgbClr val="FFFFFF"/>
                  </a:solidFill>
                  <a:latin typeface="Open Sans" panose="020B0606030504020204" pitchFamily="34" charset="0"/>
                </a:rPr>
                <a:t>Acronyms</a:t>
              </a:r>
            </a:p>
            <a:p>
              <a:pPr algn="just" defTabSz="685800">
                <a:defRPr/>
              </a:pPr>
              <a:endParaRPr lang="en-GB" sz="1100"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21" name="TextBox 20">
              <a:extLst>
                <a:ext uri="{FF2B5EF4-FFF2-40B4-BE49-F238E27FC236}">
                  <a16:creationId xmlns:a16="http://schemas.microsoft.com/office/drawing/2014/main" id="{B2DE9CDB-8CFA-D2F9-C6EF-0E3A00020351}"/>
                </a:ext>
              </a:extLst>
            </p:cNvPr>
            <p:cNvSpPr txBox="1"/>
            <p:nvPr/>
          </p:nvSpPr>
          <p:spPr>
            <a:xfrm>
              <a:off x="2880040" y="2498856"/>
              <a:ext cx="3486470" cy="299444"/>
            </a:xfrm>
            <a:prstGeom prst="rect">
              <a:avLst/>
            </a:prstGeom>
            <a:noFill/>
          </p:spPr>
          <p:txBody>
            <a:bodyPr wrap="square" rtlCol="0">
              <a:spAutoFit/>
            </a:bodyPr>
            <a:lstStyle/>
            <a:p>
              <a:pPr algn="just" defTabSz="685800">
                <a:defRPr/>
              </a:pPr>
              <a:r>
                <a:rPr lang="en-US" sz="1125" dirty="0">
                  <a:solidFill>
                    <a:srgbClr val="FFFFFF"/>
                  </a:solidFill>
                  <a:latin typeface="Open Sans" panose="020B0606030504020204" pitchFamily="34" charset="0"/>
                </a:rPr>
                <a:t>What is included in CTC</a:t>
              </a:r>
              <a:endParaRPr lang="en-GB" sz="1125"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22" name="TextBox 21">
              <a:extLst>
                <a:ext uri="{FF2B5EF4-FFF2-40B4-BE49-F238E27FC236}">
                  <a16:creationId xmlns:a16="http://schemas.microsoft.com/office/drawing/2014/main" id="{D447A92F-3420-B10A-1B0C-66ADBB325C23}"/>
                </a:ext>
              </a:extLst>
            </p:cNvPr>
            <p:cNvSpPr txBox="1"/>
            <p:nvPr/>
          </p:nvSpPr>
          <p:spPr>
            <a:xfrm>
              <a:off x="2880040" y="3203707"/>
              <a:ext cx="3486470" cy="299444"/>
            </a:xfrm>
            <a:prstGeom prst="rect">
              <a:avLst/>
            </a:prstGeom>
            <a:noFill/>
          </p:spPr>
          <p:txBody>
            <a:bodyPr wrap="square" rtlCol="0">
              <a:spAutoFit/>
            </a:bodyPr>
            <a:lstStyle/>
            <a:p>
              <a:pPr algn="just" defTabSz="685800">
                <a:defRPr/>
              </a:pPr>
              <a:r>
                <a:rPr lang="en-US" sz="1125" dirty="0">
                  <a:solidFill>
                    <a:srgbClr val="FFFFFF"/>
                  </a:solidFill>
                  <a:latin typeface="Open Sans" panose="020B0606030504020204" pitchFamily="34" charset="0"/>
                </a:rPr>
                <a:t>How does a CTC calculation work</a:t>
              </a:r>
              <a:endParaRPr lang="en-GB" sz="1125"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23" name="TextBox 22">
              <a:extLst>
                <a:ext uri="{FF2B5EF4-FFF2-40B4-BE49-F238E27FC236}">
                  <a16:creationId xmlns:a16="http://schemas.microsoft.com/office/drawing/2014/main" id="{A161C777-E35F-206C-2F5D-5A02FD53604E}"/>
                </a:ext>
              </a:extLst>
            </p:cNvPr>
            <p:cNvSpPr txBox="1"/>
            <p:nvPr/>
          </p:nvSpPr>
          <p:spPr>
            <a:xfrm>
              <a:off x="2880040" y="3889507"/>
              <a:ext cx="3486470" cy="299444"/>
            </a:xfrm>
            <a:prstGeom prst="rect">
              <a:avLst/>
            </a:prstGeom>
            <a:noFill/>
          </p:spPr>
          <p:txBody>
            <a:bodyPr wrap="square" rtlCol="0">
              <a:spAutoFit/>
            </a:bodyPr>
            <a:lstStyle/>
            <a:p>
              <a:pPr algn="just" defTabSz="685800">
                <a:defRPr/>
              </a:pPr>
              <a:r>
                <a:rPr lang="en-US" sz="1125" dirty="0">
                  <a:solidFill>
                    <a:srgbClr val="FFFFFF"/>
                  </a:solidFill>
                  <a:latin typeface="Open Sans" panose="020B0606030504020204" pitchFamily="34" charset="0"/>
                </a:rPr>
                <a:t>How do you manage CTC Changes</a:t>
              </a:r>
              <a:endParaRPr lang="en-GB" sz="1125" dirty="0">
                <a:solidFill>
                  <a:srgbClr val="FFFFFF"/>
                </a:solidFill>
                <a:latin typeface="Noto Sans" panose="020B0502040504020204" pitchFamily="34"/>
                <a:ea typeface="Noto Sans" panose="020B0502040504020204" pitchFamily="34"/>
                <a:cs typeface="Noto Sans" panose="020B0502040504020204" pitchFamily="34"/>
              </a:endParaRPr>
            </a:p>
          </p:txBody>
        </p:sp>
      </p:grpSp>
    </p:spTree>
    <p:extLst>
      <p:ext uri="{BB962C8B-B14F-4D97-AF65-F5344CB8AC3E}">
        <p14:creationId xmlns:p14="http://schemas.microsoft.com/office/powerpoint/2010/main" val="1883603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90C8E-7A2A-5439-CD3B-77640F6E05E0}"/>
              </a:ext>
            </a:extLst>
          </p:cNvPr>
          <p:cNvSpPr>
            <a:spLocks noGrp="1"/>
          </p:cNvSpPr>
          <p:nvPr>
            <p:ph type="title"/>
          </p:nvPr>
        </p:nvSpPr>
        <p:spPr/>
        <p:txBody>
          <a:bodyPr/>
          <a:lstStyle/>
          <a:p>
            <a:r>
              <a:rPr lang="en-GB" dirty="0"/>
              <a:t>Thank You</a:t>
            </a:r>
          </a:p>
        </p:txBody>
      </p:sp>
      <p:pic>
        <p:nvPicPr>
          <p:cNvPr id="4" name="Picture Placeholder 3">
            <a:extLst>
              <a:ext uri="{FF2B5EF4-FFF2-40B4-BE49-F238E27FC236}">
                <a16:creationId xmlns:a16="http://schemas.microsoft.com/office/drawing/2014/main" id="{C15ADF84-5CC2-1A0D-8CEE-A044F0D41ED8}"/>
              </a:ext>
            </a:extLst>
          </p:cNvPr>
          <p:cNvPicPr>
            <a:picLocks noGrp="1" noChangeAspect="1"/>
          </p:cNvPicPr>
          <p:nvPr>
            <p:ph type="pic" sz="quarter" idx="10"/>
          </p:nvPr>
        </p:nvPicPr>
        <p:blipFill>
          <a:blip r:embed="rId2"/>
          <a:srcRect l="18756" r="18756"/>
          <a:stretch>
            <a:fillRect/>
          </a:stretch>
        </p:blipFill>
        <p:spPr>
          <a:prstGeom prst="rect">
            <a:avLst/>
          </a:prstGeom>
        </p:spPr>
      </p:pic>
    </p:spTree>
    <p:extLst>
      <p:ext uri="{BB962C8B-B14F-4D97-AF65-F5344CB8AC3E}">
        <p14:creationId xmlns:p14="http://schemas.microsoft.com/office/powerpoint/2010/main" val="332920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3519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F9441-E762-AF64-FEFE-2F4D4C74418A}"/>
              </a:ext>
            </a:extLst>
          </p:cNvPr>
          <p:cNvSpPr>
            <a:spLocks noGrp="1"/>
          </p:cNvSpPr>
          <p:nvPr>
            <p:ph type="title"/>
          </p:nvPr>
        </p:nvSpPr>
        <p:spPr>
          <a:xfrm>
            <a:off x="305594" y="322004"/>
            <a:ext cx="8532812" cy="481013"/>
          </a:xfrm>
        </p:spPr>
        <p:txBody>
          <a:bodyPr/>
          <a:lstStyle/>
          <a:p>
            <a:r>
              <a:rPr lang="en-GB" sz="2400" dirty="0"/>
              <a:t>Overview</a:t>
            </a:r>
          </a:p>
        </p:txBody>
      </p:sp>
      <p:grpSp>
        <p:nvGrpSpPr>
          <p:cNvPr id="3" name="Group 2">
            <a:extLst>
              <a:ext uri="{FF2B5EF4-FFF2-40B4-BE49-F238E27FC236}">
                <a16:creationId xmlns:a16="http://schemas.microsoft.com/office/drawing/2014/main" id="{15B0D97D-C11D-90BC-85BE-12F0015DFA6A}"/>
              </a:ext>
            </a:extLst>
          </p:cNvPr>
          <p:cNvGrpSpPr/>
          <p:nvPr/>
        </p:nvGrpSpPr>
        <p:grpSpPr>
          <a:xfrm>
            <a:off x="1914066" y="1277938"/>
            <a:ext cx="5315868" cy="2491967"/>
            <a:chOff x="1474930" y="975881"/>
            <a:chExt cx="5996480" cy="2811023"/>
          </a:xfrm>
        </p:grpSpPr>
        <p:sp>
          <p:nvSpPr>
            <p:cNvPr id="4" name="Arrow: Pentagon 1">
              <a:extLst>
                <a:ext uri="{FF2B5EF4-FFF2-40B4-BE49-F238E27FC236}">
                  <a16:creationId xmlns:a16="http://schemas.microsoft.com/office/drawing/2014/main" id="{D461E3B0-99BD-1D0D-DEC3-1102F5F60979}"/>
                </a:ext>
              </a:extLst>
            </p:cNvPr>
            <p:cNvSpPr/>
            <p:nvPr/>
          </p:nvSpPr>
          <p:spPr>
            <a:xfrm>
              <a:off x="1474930" y="975881"/>
              <a:ext cx="1112273" cy="644655"/>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grpSp>
          <p:nvGrpSpPr>
            <p:cNvPr id="5" name="Group 4">
              <a:extLst>
                <a:ext uri="{FF2B5EF4-FFF2-40B4-BE49-F238E27FC236}">
                  <a16:creationId xmlns:a16="http://schemas.microsoft.com/office/drawing/2014/main" id="{F46992D6-E2AF-92DB-DFB9-45B6AF24A7B9}"/>
                </a:ext>
              </a:extLst>
            </p:cNvPr>
            <p:cNvGrpSpPr/>
            <p:nvPr/>
          </p:nvGrpSpPr>
          <p:grpSpPr>
            <a:xfrm>
              <a:off x="2359993" y="975881"/>
              <a:ext cx="5111417" cy="644655"/>
              <a:chOff x="2189480" y="2153920"/>
              <a:chExt cx="7213599" cy="1137920"/>
            </a:xfrm>
          </p:grpSpPr>
          <p:sp>
            <p:nvSpPr>
              <p:cNvPr id="32" name="Arrow: Chevron 2">
                <a:extLst>
                  <a:ext uri="{FF2B5EF4-FFF2-40B4-BE49-F238E27FC236}">
                    <a16:creationId xmlns:a16="http://schemas.microsoft.com/office/drawing/2014/main" id="{8EBDD3E1-9557-3F3F-A17D-D2844DF63718}"/>
                  </a:ext>
                </a:extLst>
              </p:cNvPr>
              <p:cNvSpPr/>
              <p:nvPr/>
            </p:nvSpPr>
            <p:spPr>
              <a:xfrm>
                <a:off x="2189480" y="2153920"/>
                <a:ext cx="7172960" cy="1137920"/>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282F39"/>
                  </a:solidFill>
                  <a:latin typeface="Calibri" panose="020F0502020204030204"/>
                </a:endParaRPr>
              </a:p>
            </p:txBody>
          </p:sp>
          <p:sp>
            <p:nvSpPr>
              <p:cNvPr id="33" name="Rectangle 32">
                <a:extLst>
                  <a:ext uri="{FF2B5EF4-FFF2-40B4-BE49-F238E27FC236}">
                    <a16:creationId xmlns:a16="http://schemas.microsoft.com/office/drawing/2014/main" id="{F3922B62-6F1C-3213-DEAE-83A10A50496E}"/>
                  </a:ext>
                </a:extLst>
              </p:cNvPr>
              <p:cNvSpPr/>
              <p:nvPr/>
            </p:nvSpPr>
            <p:spPr>
              <a:xfrm>
                <a:off x="7779408" y="2153920"/>
                <a:ext cx="1623671" cy="1137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grpSp>
        <p:sp>
          <p:nvSpPr>
            <p:cNvPr id="6" name="Arrow: Pentagon 8">
              <a:extLst>
                <a:ext uri="{FF2B5EF4-FFF2-40B4-BE49-F238E27FC236}">
                  <a16:creationId xmlns:a16="http://schemas.microsoft.com/office/drawing/2014/main" id="{A6B7E522-E71E-A065-4688-5C494FA183E2}"/>
                </a:ext>
              </a:extLst>
            </p:cNvPr>
            <p:cNvSpPr/>
            <p:nvPr/>
          </p:nvSpPr>
          <p:spPr>
            <a:xfrm>
              <a:off x="1474930" y="1685622"/>
              <a:ext cx="1112273" cy="64465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grpSp>
          <p:nvGrpSpPr>
            <p:cNvPr id="7" name="Group 6">
              <a:extLst>
                <a:ext uri="{FF2B5EF4-FFF2-40B4-BE49-F238E27FC236}">
                  <a16:creationId xmlns:a16="http://schemas.microsoft.com/office/drawing/2014/main" id="{3C38BC62-5547-CEC9-3377-3A46A8548678}"/>
                </a:ext>
              </a:extLst>
            </p:cNvPr>
            <p:cNvGrpSpPr/>
            <p:nvPr/>
          </p:nvGrpSpPr>
          <p:grpSpPr>
            <a:xfrm>
              <a:off x="2359993" y="1685622"/>
              <a:ext cx="5111417" cy="644655"/>
              <a:chOff x="2189480" y="2153920"/>
              <a:chExt cx="7213599" cy="1137920"/>
            </a:xfrm>
            <a:solidFill>
              <a:schemeClr val="accent2"/>
            </a:solidFill>
          </p:grpSpPr>
          <p:sp>
            <p:nvSpPr>
              <p:cNvPr id="30" name="Arrow: Chevron 10">
                <a:extLst>
                  <a:ext uri="{FF2B5EF4-FFF2-40B4-BE49-F238E27FC236}">
                    <a16:creationId xmlns:a16="http://schemas.microsoft.com/office/drawing/2014/main" id="{33AA96FE-4504-6AE7-CDC7-4B66B73D9EFC}"/>
                  </a:ext>
                </a:extLst>
              </p:cNvPr>
              <p:cNvSpPr/>
              <p:nvPr/>
            </p:nvSpPr>
            <p:spPr>
              <a:xfrm>
                <a:off x="2189480" y="2153920"/>
                <a:ext cx="7172960" cy="113792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282F39"/>
                  </a:solidFill>
                  <a:latin typeface="Calibri" panose="020F0502020204030204"/>
                </a:endParaRPr>
              </a:p>
            </p:txBody>
          </p:sp>
          <p:sp>
            <p:nvSpPr>
              <p:cNvPr id="31" name="Rectangle 30">
                <a:extLst>
                  <a:ext uri="{FF2B5EF4-FFF2-40B4-BE49-F238E27FC236}">
                    <a16:creationId xmlns:a16="http://schemas.microsoft.com/office/drawing/2014/main" id="{DD785A6A-0C6C-D791-1C53-767A87E1C250}"/>
                  </a:ext>
                </a:extLst>
              </p:cNvPr>
              <p:cNvSpPr/>
              <p:nvPr/>
            </p:nvSpPr>
            <p:spPr>
              <a:xfrm>
                <a:off x="7779408" y="2153920"/>
                <a:ext cx="1623671" cy="1137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grpSp>
        <p:sp>
          <p:nvSpPr>
            <p:cNvPr id="8" name="Arrow: Pentagon 12">
              <a:extLst>
                <a:ext uri="{FF2B5EF4-FFF2-40B4-BE49-F238E27FC236}">
                  <a16:creationId xmlns:a16="http://schemas.microsoft.com/office/drawing/2014/main" id="{CD7A8A36-096B-DBBB-3A0D-47FC216C4640}"/>
                </a:ext>
              </a:extLst>
            </p:cNvPr>
            <p:cNvSpPr/>
            <p:nvPr/>
          </p:nvSpPr>
          <p:spPr>
            <a:xfrm>
              <a:off x="1474930" y="2395362"/>
              <a:ext cx="1112273" cy="644655"/>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grpSp>
          <p:nvGrpSpPr>
            <p:cNvPr id="9" name="Group 8">
              <a:extLst>
                <a:ext uri="{FF2B5EF4-FFF2-40B4-BE49-F238E27FC236}">
                  <a16:creationId xmlns:a16="http://schemas.microsoft.com/office/drawing/2014/main" id="{E6C8C883-4107-0A9D-2F56-99F10E27ED03}"/>
                </a:ext>
              </a:extLst>
            </p:cNvPr>
            <p:cNvGrpSpPr/>
            <p:nvPr/>
          </p:nvGrpSpPr>
          <p:grpSpPr>
            <a:xfrm>
              <a:off x="2359993" y="2395362"/>
              <a:ext cx="5111417" cy="644655"/>
              <a:chOff x="2189480" y="2153920"/>
              <a:chExt cx="7213599" cy="1137920"/>
            </a:xfrm>
            <a:solidFill>
              <a:schemeClr val="accent4"/>
            </a:solidFill>
          </p:grpSpPr>
          <p:sp>
            <p:nvSpPr>
              <p:cNvPr id="28" name="Arrow: Chevron 14">
                <a:extLst>
                  <a:ext uri="{FF2B5EF4-FFF2-40B4-BE49-F238E27FC236}">
                    <a16:creationId xmlns:a16="http://schemas.microsoft.com/office/drawing/2014/main" id="{A9829554-742F-3124-F43B-6B8D86D4DC0D}"/>
                  </a:ext>
                </a:extLst>
              </p:cNvPr>
              <p:cNvSpPr/>
              <p:nvPr/>
            </p:nvSpPr>
            <p:spPr>
              <a:xfrm>
                <a:off x="2189480" y="2153920"/>
                <a:ext cx="7172960" cy="113792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282F39"/>
                  </a:solidFill>
                  <a:latin typeface="Calibri" panose="020F0502020204030204"/>
                </a:endParaRPr>
              </a:p>
            </p:txBody>
          </p:sp>
          <p:sp>
            <p:nvSpPr>
              <p:cNvPr id="29" name="Rectangle 28">
                <a:extLst>
                  <a:ext uri="{FF2B5EF4-FFF2-40B4-BE49-F238E27FC236}">
                    <a16:creationId xmlns:a16="http://schemas.microsoft.com/office/drawing/2014/main" id="{D347760E-9986-F231-807F-F82A03B6A9BD}"/>
                  </a:ext>
                </a:extLst>
              </p:cNvPr>
              <p:cNvSpPr/>
              <p:nvPr/>
            </p:nvSpPr>
            <p:spPr>
              <a:xfrm>
                <a:off x="7779408" y="2153920"/>
                <a:ext cx="1623671" cy="1137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grpSp>
        <p:sp>
          <p:nvSpPr>
            <p:cNvPr id="10" name="Arrow: Pentagon 16">
              <a:extLst>
                <a:ext uri="{FF2B5EF4-FFF2-40B4-BE49-F238E27FC236}">
                  <a16:creationId xmlns:a16="http://schemas.microsoft.com/office/drawing/2014/main" id="{8F71ACAA-1D98-9EFB-16EC-384F1B640987}"/>
                </a:ext>
              </a:extLst>
            </p:cNvPr>
            <p:cNvSpPr/>
            <p:nvPr/>
          </p:nvSpPr>
          <p:spPr>
            <a:xfrm>
              <a:off x="1474930" y="3105104"/>
              <a:ext cx="1112273" cy="644655"/>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grpSp>
          <p:nvGrpSpPr>
            <p:cNvPr id="11" name="Group 10">
              <a:extLst>
                <a:ext uri="{FF2B5EF4-FFF2-40B4-BE49-F238E27FC236}">
                  <a16:creationId xmlns:a16="http://schemas.microsoft.com/office/drawing/2014/main" id="{E88198CA-6181-AE16-6CDA-80297D72AFF8}"/>
                </a:ext>
              </a:extLst>
            </p:cNvPr>
            <p:cNvGrpSpPr/>
            <p:nvPr/>
          </p:nvGrpSpPr>
          <p:grpSpPr>
            <a:xfrm>
              <a:off x="2359993" y="3105104"/>
              <a:ext cx="5111417" cy="644655"/>
              <a:chOff x="2189480" y="2153920"/>
              <a:chExt cx="7213599" cy="1137920"/>
            </a:xfrm>
            <a:solidFill>
              <a:schemeClr val="accent5"/>
            </a:solidFill>
          </p:grpSpPr>
          <p:sp>
            <p:nvSpPr>
              <p:cNvPr id="26" name="Arrow: Chevron 18">
                <a:extLst>
                  <a:ext uri="{FF2B5EF4-FFF2-40B4-BE49-F238E27FC236}">
                    <a16:creationId xmlns:a16="http://schemas.microsoft.com/office/drawing/2014/main" id="{77E165B5-6984-4F53-D7F5-698BA18F8C9B}"/>
                  </a:ext>
                </a:extLst>
              </p:cNvPr>
              <p:cNvSpPr/>
              <p:nvPr/>
            </p:nvSpPr>
            <p:spPr>
              <a:xfrm>
                <a:off x="2189480" y="2153920"/>
                <a:ext cx="7172960" cy="113792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282F39"/>
                  </a:solidFill>
                  <a:latin typeface="Calibri" panose="020F0502020204030204"/>
                </a:endParaRPr>
              </a:p>
            </p:txBody>
          </p:sp>
          <p:sp>
            <p:nvSpPr>
              <p:cNvPr id="27" name="Rectangle 26">
                <a:extLst>
                  <a:ext uri="{FF2B5EF4-FFF2-40B4-BE49-F238E27FC236}">
                    <a16:creationId xmlns:a16="http://schemas.microsoft.com/office/drawing/2014/main" id="{6E7FE83F-CB38-FFA5-3E17-AC45F1AF29FF}"/>
                  </a:ext>
                </a:extLst>
              </p:cNvPr>
              <p:cNvSpPr/>
              <p:nvPr/>
            </p:nvSpPr>
            <p:spPr>
              <a:xfrm>
                <a:off x="7779408" y="2153920"/>
                <a:ext cx="1623671" cy="1137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grpSp>
        <p:sp>
          <p:nvSpPr>
            <p:cNvPr id="14" name="TextBox 13">
              <a:extLst>
                <a:ext uri="{FF2B5EF4-FFF2-40B4-BE49-F238E27FC236}">
                  <a16:creationId xmlns:a16="http://schemas.microsoft.com/office/drawing/2014/main" id="{6CFFCD60-B004-D624-92A2-61CE6FD98024}"/>
                </a:ext>
              </a:extLst>
            </p:cNvPr>
            <p:cNvSpPr txBox="1"/>
            <p:nvPr/>
          </p:nvSpPr>
          <p:spPr>
            <a:xfrm>
              <a:off x="1525353" y="1028605"/>
              <a:ext cx="757990" cy="624929"/>
            </a:xfrm>
            <a:prstGeom prst="rect">
              <a:avLst/>
            </a:prstGeom>
            <a:noFill/>
          </p:spPr>
          <p:txBody>
            <a:bodyPr wrap="square" rtlCol="0">
              <a:spAutoFit/>
            </a:bodyPr>
            <a:lstStyle/>
            <a:p>
              <a:pPr algn="ctr" defTabSz="685800">
                <a:defRPr/>
              </a:pPr>
              <a:r>
                <a:rPr lang="en-US" sz="3000" b="1" dirty="0">
                  <a:solidFill>
                    <a:srgbClr val="FFFFFF"/>
                  </a:solidFill>
                  <a:latin typeface="Open Sans" panose="020B0606030504020204" pitchFamily="34" charset="0"/>
                </a:rPr>
                <a:t>06</a:t>
              </a:r>
              <a:endParaRPr lang="en-GB" sz="3000" b="1"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15" name="TextBox 14">
              <a:extLst>
                <a:ext uri="{FF2B5EF4-FFF2-40B4-BE49-F238E27FC236}">
                  <a16:creationId xmlns:a16="http://schemas.microsoft.com/office/drawing/2014/main" id="{3362F34A-F9A4-1334-64D8-A5D923CC7B8C}"/>
                </a:ext>
              </a:extLst>
            </p:cNvPr>
            <p:cNvSpPr txBox="1"/>
            <p:nvPr/>
          </p:nvSpPr>
          <p:spPr>
            <a:xfrm>
              <a:off x="1525353" y="1735995"/>
              <a:ext cx="757990" cy="624929"/>
            </a:xfrm>
            <a:prstGeom prst="rect">
              <a:avLst/>
            </a:prstGeom>
            <a:noFill/>
          </p:spPr>
          <p:txBody>
            <a:bodyPr wrap="square" rtlCol="0">
              <a:spAutoFit/>
            </a:bodyPr>
            <a:lstStyle/>
            <a:p>
              <a:pPr algn="ctr" defTabSz="685800">
                <a:defRPr/>
              </a:pPr>
              <a:r>
                <a:rPr lang="en-US" sz="3000" b="1" dirty="0">
                  <a:solidFill>
                    <a:srgbClr val="FFFFFF"/>
                  </a:solidFill>
                  <a:latin typeface="Open Sans" panose="020B0606030504020204" pitchFamily="34" charset="0"/>
                </a:rPr>
                <a:t>07</a:t>
              </a:r>
              <a:endParaRPr lang="en-GB" sz="3000" b="1"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16" name="TextBox 15">
              <a:extLst>
                <a:ext uri="{FF2B5EF4-FFF2-40B4-BE49-F238E27FC236}">
                  <a16:creationId xmlns:a16="http://schemas.microsoft.com/office/drawing/2014/main" id="{0F1889CA-9940-2DB7-55AA-AD35B136C36C}"/>
                </a:ext>
              </a:extLst>
            </p:cNvPr>
            <p:cNvSpPr txBox="1"/>
            <p:nvPr/>
          </p:nvSpPr>
          <p:spPr>
            <a:xfrm>
              <a:off x="1525353" y="2461500"/>
              <a:ext cx="757990" cy="624929"/>
            </a:xfrm>
            <a:prstGeom prst="rect">
              <a:avLst/>
            </a:prstGeom>
            <a:noFill/>
          </p:spPr>
          <p:txBody>
            <a:bodyPr wrap="square" rtlCol="0">
              <a:spAutoFit/>
            </a:bodyPr>
            <a:lstStyle/>
            <a:p>
              <a:pPr algn="ctr" defTabSz="685800">
                <a:defRPr/>
              </a:pPr>
              <a:r>
                <a:rPr lang="en-US" sz="3000" b="1" dirty="0">
                  <a:solidFill>
                    <a:srgbClr val="FFFFFF"/>
                  </a:solidFill>
                  <a:latin typeface="Open Sans" panose="020B0606030504020204" pitchFamily="34" charset="0"/>
                </a:rPr>
                <a:t>08</a:t>
              </a:r>
              <a:endParaRPr lang="en-GB" sz="3000" b="1"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17" name="TextBox 16">
              <a:extLst>
                <a:ext uri="{FF2B5EF4-FFF2-40B4-BE49-F238E27FC236}">
                  <a16:creationId xmlns:a16="http://schemas.microsoft.com/office/drawing/2014/main" id="{8FAC181F-C5F0-FB0B-48E9-A70988DA3199}"/>
                </a:ext>
              </a:extLst>
            </p:cNvPr>
            <p:cNvSpPr txBox="1"/>
            <p:nvPr/>
          </p:nvSpPr>
          <p:spPr>
            <a:xfrm>
              <a:off x="1525353" y="3161975"/>
              <a:ext cx="757990" cy="624929"/>
            </a:xfrm>
            <a:prstGeom prst="rect">
              <a:avLst/>
            </a:prstGeom>
            <a:noFill/>
          </p:spPr>
          <p:txBody>
            <a:bodyPr wrap="square" rtlCol="0">
              <a:spAutoFit/>
            </a:bodyPr>
            <a:lstStyle/>
            <a:p>
              <a:pPr algn="ctr" defTabSz="685800">
                <a:defRPr/>
              </a:pPr>
              <a:r>
                <a:rPr lang="en-US" sz="3000" b="1" dirty="0">
                  <a:solidFill>
                    <a:srgbClr val="FFFFFF"/>
                  </a:solidFill>
                  <a:latin typeface="Open Sans" panose="020B0606030504020204" pitchFamily="34" charset="0"/>
                </a:rPr>
                <a:t>09</a:t>
              </a:r>
              <a:endParaRPr lang="en-GB" sz="3000" b="1"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19" name="TextBox 18">
              <a:extLst>
                <a:ext uri="{FF2B5EF4-FFF2-40B4-BE49-F238E27FC236}">
                  <a16:creationId xmlns:a16="http://schemas.microsoft.com/office/drawing/2014/main" id="{B2021542-D759-923F-2525-4F47BD3AEC6D}"/>
                </a:ext>
              </a:extLst>
            </p:cNvPr>
            <p:cNvSpPr txBox="1"/>
            <p:nvPr/>
          </p:nvSpPr>
          <p:spPr>
            <a:xfrm>
              <a:off x="2880040" y="1073917"/>
              <a:ext cx="3486470" cy="299444"/>
            </a:xfrm>
            <a:prstGeom prst="rect">
              <a:avLst/>
            </a:prstGeom>
            <a:noFill/>
          </p:spPr>
          <p:txBody>
            <a:bodyPr wrap="square" rtlCol="0">
              <a:spAutoFit/>
            </a:bodyPr>
            <a:lstStyle/>
            <a:p>
              <a:pPr algn="just" defTabSz="685800">
                <a:defRPr/>
              </a:pPr>
              <a:r>
                <a:rPr lang="en-US" sz="1125" dirty="0">
                  <a:solidFill>
                    <a:srgbClr val="FFFFFF"/>
                  </a:solidFill>
                  <a:latin typeface="Open Sans" panose="020B0606030504020204" pitchFamily="34" charset="0"/>
                  <a:ea typeface="Noto Sans" panose="020B0502040504020204" pitchFamily="34"/>
                  <a:cs typeface="Noto Sans" panose="020B0502040504020204" pitchFamily="34"/>
                </a:rPr>
                <a:t>What happens in Reality</a:t>
              </a:r>
              <a:endParaRPr lang="en-GB" sz="1125"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20" name="TextBox 19">
              <a:extLst>
                <a:ext uri="{FF2B5EF4-FFF2-40B4-BE49-F238E27FC236}">
                  <a16:creationId xmlns:a16="http://schemas.microsoft.com/office/drawing/2014/main" id="{CC299DD9-859C-3561-CC27-9EB013E92ADF}"/>
                </a:ext>
              </a:extLst>
            </p:cNvPr>
            <p:cNvSpPr txBox="1"/>
            <p:nvPr/>
          </p:nvSpPr>
          <p:spPr>
            <a:xfrm>
              <a:off x="2880040" y="1774956"/>
              <a:ext cx="3486470" cy="486055"/>
            </a:xfrm>
            <a:prstGeom prst="rect">
              <a:avLst/>
            </a:prstGeom>
            <a:noFill/>
          </p:spPr>
          <p:txBody>
            <a:bodyPr wrap="square" rtlCol="0">
              <a:spAutoFit/>
            </a:bodyPr>
            <a:lstStyle/>
            <a:p>
              <a:pPr algn="just" defTabSz="685800">
                <a:defRPr/>
              </a:pPr>
              <a:r>
                <a:rPr lang="en-US" sz="1100" dirty="0">
                  <a:solidFill>
                    <a:srgbClr val="FFFFFF"/>
                  </a:solidFill>
                  <a:latin typeface="Open Sans" panose="020B0606030504020204" pitchFamily="34" charset="0"/>
                </a:rPr>
                <a:t>How to manage CTC the easy way</a:t>
              </a:r>
            </a:p>
            <a:p>
              <a:pPr algn="just" defTabSz="685800">
                <a:defRPr/>
              </a:pPr>
              <a:endParaRPr lang="en-GB" sz="1100"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21" name="TextBox 20">
              <a:extLst>
                <a:ext uri="{FF2B5EF4-FFF2-40B4-BE49-F238E27FC236}">
                  <a16:creationId xmlns:a16="http://schemas.microsoft.com/office/drawing/2014/main" id="{B2DE9CDB-8CFA-D2F9-C6EF-0E3A00020351}"/>
                </a:ext>
              </a:extLst>
            </p:cNvPr>
            <p:cNvSpPr txBox="1"/>
            <p:nvPr/>
          </p:nvSpPr>
          <p:spPr>
            <a:xfrm>
              <a:off x="2880040" y="2498856"/>
              <a:ext cx="3486470" cy="299444"/>
            </a:xfrm>
            <a:prstGeom prst="rect">
              <a:avLst/>
            </a:prstGeom>
            <a:noFill/>
          </p:spPr>
          <p:txBody>
            <a:bodyPr wrap="square" rtlCol="0">
              <a:spAutoFit/>
            </a:bodyPr>
            <a:lstStyle/>
            <a:p>
              <a:pPr algn="just" defTabSz="685800">
                <a:defRPr/>
              </a:pPr>
              <a:r>
                <a:rPr lang="en-US" sz="1125" dirty="0">
                  <a:solidFill>
                    <a:srgbClr val="FFFFFF"/>
                  </a:solidFill>
                  <a:latin typeface="Open Sans" panose="020B0606030504020204" pitchFamily="34" charset="0"/>
                </a:rPr>
                <a:t>What type of CTC Packages can we handle</a:t>
              </a:r>
              <a:endParaRPr lang="en-GB" sz="1125"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22" name="TextBox 21">
              <a:extLst>
                <a:ext uri="{FF2B5EF4-FFF2-40B4-BE49-F238E27FC236}">
                  <a16:creationId xmlns:a16="http://schemas.microsoft.com/office/drawing/2014/main" id="{D447A92F-3420-B10A-1B0C-66ADBB325C23}"/>
                </a:ext>
              </a:extLst>
            </p:cNvPr>
            <p:cNvSpPr txBox="1"/>
            <p:nvPr/>
          </p:nvSpPr>
          <p:spPr>
            <a:xfrm>
              <a:off x="2880040" y="3203707"/>
              <a:ext cx="3486470" cy="299444"/>
            </a:xfrm>
            <a:prstGeom prst="rect">
              <a:avLst/>
            </a:prstGeom>
            <a:noFill/>
          </p:spPr>
          <p:txBody>
            <a:bodyPr wrap="square" rtlCol="0">
              <a:spAutoFit/>
            </a:bodyPr>
            <a:lstStyle/>
            <a:p>
              <a:pPr algn="just" defTabSz="685800">
                <a:defRPr/>
              </a:pPr>
              <a:r>
                <a:rPr lang="en-US" sz="1125" dirty="0">
                  <a:solidFill>
                    <a:srgbClr val="FFFFFF"/>
                  </a:solidFill>
                  <a:latin typeface="Open Sans" panose="020B0606030504020204" pitchFamily="34" charset="0"/>
                </a:rPr>
                <a:t>How can we help you</a:t>
              </a:r>
              <a:endParaRPr lang="en-GB" sz="1125" dirty="0">
                <a:solidFill>
                  <a:srgbClr val="FFFFFF"/>
                </a:solidFill>
                <a:latin typeface="Noto Sans" panose="020B0502040504020204" pitchFamily="34"/>
                <a:ea typeface="Noto Sans" panose="020B0502040504020204" pitchFamily="34"/>
                <a:cs typeface="Noto Sans" panose="020B0502040504020204" pitchFamily="34"/>
              </a:endParaRPr>
            </a:p>
          </p:txBody>
        </p:sp>
      </p:grpSp>
    </p:spTree>
    <p:extLst>
      <p:ext uri="{BB962C8B-B14F-4D97-AF65-F5344CB8AC3E}">
        <p14:creationId xmlns:p14="http://schemas.microsoft.com/office/powerpoint/2010/main" val="1154884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90C8E-7A2A-5439-CD3B-77640F6E05E0}"/>
              </a:ext>
            </a:extLst>
          </p:cNvPr>
          <p:cNvSpPr>
            <a:spLocks noGrp="1"/>
          </p:cNvSpPr>
          <p:nvPr>
            <p:ph type="title"/>
          </p:nvPr>
        </p:nvSpPr>
        <p:spPr/>
        <p:txBody>
          <a:bodyPr/>
          <a:lstStyle/>
          <a:p>
            <a:r>
              <a:rPr lang="en-GB" dirty="0"/>
              <a:t>Definition  of CTC</a:t>
            </a:r>
            <a:br>
              <a:rPr lang="en-GB" dirty="0"/>
            </a:br>
            <a:endParaRPr lang="en-GB" dirty="0"/>
          </a:p>
        </p:txBody>
      </p:sp>
      <p:sp>
        <p:nvSpPr>
          <p:cNvPr id="3" name="Picture Placeholder 2">
            <a:extLst>
              <a:ext uri="{FF2B5EF4-FFF2-40B4-BE49-F238E27FC236}">
                <a16:creationId xmlns:a16="http://schemas.microsoft.com/office/drawing/2014/main" id="{9E4E88AD-D72D-B32A-8DE8-6CF7E6227F85}"/>
              </a:ext>
            </a:extLst>
          </p:cNvPr>
          <p:cNvSpPr>
            <a:spLocks noGrp="1"/>
          </p:cNvSpPr>
          <p:nvPr>
            <p:ph type="pic" sz="quarter" idx="10"/>
          </p:nvPr>
        </p:nvSpPr>
        <p:spPr>
          <a:xfrm>
            <a:off x="0" y="0"/>
            <a:ext cx="9144000" cy="3381153"/>
          </a:xfrm>
        </p:spPr>
        <p:txBody>
          <a:bodyPr/>
          <a:lstStyle/>
          <a:p>
            <a:r>
              <a:rPr lang="en-US" sz="2800" b="1" i="0" dirty="0">
                <a:solidFill>
                  <a:srgbClr val="707070"/>
                </a:solidFill>
                <a:effectLst/>
              </a:rPr>
              <a:t>The full amount you will cost the company to employ you</a:t>
            </a:r>
            <a:endParaRPr lang="en-ZA" sz="2800" b="1" dirty="0"/>
          </a:p>
        </p:txBody>
      </p:sp>
    </p:spTree>
    <p:extLst>
      <p:ext uri="{BB962C8B-B14F-4D97-AF65-F5344CB8AC3E}">
        <p14:creationId xmlns:p14="http://schemas.microsoft.com/office/powerpoint/2010/main" val="2991703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90C8E-7A2A-5439-CD3B-77640F6E05E0}"/>
              </a:ext>
            </a:extLst>
          </p:cNvPr>
          <p:cNvSpPr>
            <a:spLocks noGrp="1"/>
          </p:cNvSpPr>
          <p:nvPr>
            <p:ph type="title"/>
          </p:nvPr>
        </p:nvSpPr>
        <p:spPr/>
        <p:txBody>
          <a:bodyPr/>
          <a:lstStyle/>
          <a:p>
            <a:r>
              <a:rPr lang="en-GB" dirty="0"/>
              <a:t>Acronyms</a:t>
            </a:r>
            <a:br>
              <a:rPr lang="en-GB" dirty="0"/>
            </a:br>
            <a:br>
              <a:rPr lang="en-GB" dirty="0"/>
            </a:br>
            <a:endParaRPr lang="en-GB" dirty="0"/>
          </a:p>
        </p:txBody>
      </p:sp>
      <p:sp>
        <p:nvSpPr>
          <p:cNvPr id="3" name="Picture Placeholder 2">
            <a:extLst>
              <a:ext uri="{FF2B5EF4-FFF2-40B4-BE49-F238E27FC236}">
                <a16:creationId xmlns:a16="http://schemas.microsoft.com/office/drawing/2014/main" id="{9E4E88AD-D72D-B32A-8DE8-6CF7E6227F85}"/>
              </a:ext>
            </a:extLst>
          </p:cNvPr>
          <p:cNvSpPr>
            <a:spLocks noGrp="1"/>
          </p:cNvSpPr>
          <p:nvPr>
            <p:ph type="pic" sz="quarter" idx="10"/>
          </p:nvPr>
        </p:nvSpPr>
        <p:spPr>
          <a:xfrm>
            <a:off x="0" y="1"/>
            <a:ext cx="9144000" cy="3394710"/>
          </a:xfrm>
        </p:spPr>
        <p:txBody>
          <a:bodyPr/>
          <a:lstStyle/>
          <a:p>
            <a:pPr algn="l">
              <a:lnSpc>
                <a:spcPct val="150000"/>
              </a:lnSpc>
            </a:pPr>
            <a:r>
              <a:rPr lang="en-US" sz="2400" b="1" dirty="0">
                <a:solidFill>
                  <a:srgbClr val="707070"/>
                </a:solidFill>
              </a:rPr>
              <a:t>CTC – Cost to Company</a:t>
            </a:r>
          </a:p>
          <a:p>
            <a:pPr algn="l">
              <a:lnSpc>
                <a:spcPct val="150000"/>
              </a:lnSpc>
            </a:pPr>
            <a:r>
              <a:rPr lang="en-US" sz="2400" b="1" dirty="0">
                <a:solidFill>
                  <a:srgbClr val="707070"/>
                </a:solidFill>
              </a:rPr>
              <a:t>TCC – Total Cost to Company</a:t>
            </a:r>
          </a:p>
          <a:p>
            <a:pPr algn="l">
              <a:lnSpc>
                <a:spcPct val="150000"/>
              </a:lnSpc>
            </a:pPr>
            <a:r>
              <a:rPr lang="en-US" sz="2400" b="1" dirty="0">
                <a:solidFill>
                  <a:srgbClr val="707070"/>
                </a:solidFill>
              </a:rPr>
              <a:t>TRP – Total Remuneration Package</a:t>
            </a:r>
          </a:p>
          <a:p>
            <a:pPr algn="l">
              <a:lnSpc>
                <a:spcPct val="150000"/>
              </a:lnSpc>
            </a:pPr>
            <a:r>
              <a:rPr lang="en-US" sz="2400" b="1" dirty="0">
                <a:solidFill>
                  <a:srgbClr val="707070"/>
                </a:solidFill>
              </a:rPr>
              <a:t>TGP – Total Guaranteed Package</a:t>
            </a:r>
          </a:p>
          <a:p>
            <a:pPr>
              <a:lnSpc>
                <a:spcPct val="150000"/>
              </a:lnSpc>
            </a:pPr>
            <a:endParaRPr lang="en-ZA" sz="2400" b="1" dirty="0"/>
          </a:p>
        </p:txBody>
      </p:sp>
    </p:spTree>
    <p:extLst>
      <p:ext uri="{BB962C8B-B14F-4D97-AF65-F5344CB8AC3E}">
        <p14:creationId xmlns:p14="http://schemas.microsoft.com/office/powerpoint/2010/main" val="4087722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B55BD-121A-1196-45C4-CFBF10D2534A}"/>
              </a:ext>
            </a:extLst>
          </p:cNvPr>
          <p:cNvSpPr>
            <a:spLocks noGrp="1"/>
          </p:cNvSpPr>
          <p:nvPr>
            <p:ph type="title"/>
          </p:nvPr>
        </p:nvSpPr>
        <p:spPr>
          <a:xfrm>
            <a:off x="325438" y="324482"/>
            <a:ext cx="8532812" cy="481013"/>
          </a:xfrm>
        </p:spPr>
        <p:txBody>
          <a:bodyPr/>
          <a:lstStyle/>
          <a:p>
            <a:r>
              <a:rPr lang="en-GB" dirty="0">
                <a:latin typeface="Calibri" panose="020F0502020204030204" pitchFamily="34" charset="0"/>
                <a:cs typeface="Calibri" panose="020F0502020204030204" pitchFamily="34" charset="0"/>
              </a:rPr>
              <a:t>What is included in CTC</a:t>
            </a:r>
          </a:p>
        </p:txBody>
      </p:sp>
      <p:grpSp>
        <p:nvGrpSpPr>
          <p:cNvPr id="4" name="Google Shape;146;p17">
            <a:extLst>
              <a:ext uri="{FF2B5EF4-FFF2-40B4-BE49-F238E27FC236}">
                <a16:creationId xmlns:a16="http://schemas.microsoft.com/office/drawing/2014/main" id="{35803F03-DB36-3E32-8A68-C76419CEFE65}"/>
              </a:ext>
            </a:extLst>
          </p:cNvPr>
          <p:cNvGrpSpPr/>
          <p:nvPr/>
        </p:nvGrpSpPr>
        <p:grpSpPr>
          <a:xfrm>
            <a:off x="445769" y="925830"/>
            <a:ext cx="2648619" cy="3611880"/>
            <a:chOff x="1206795" y="1053101"/>
            <a:chExt cx="1737857" cy="3678933"/>
          </a:xfrm>
        </p:grpSpPr>
        <p:sp>
          <p:nvSpPr>
            <p:cNvPr id="53" name="Google Shape;147;p17">
              <a:extLst>
                <a:ext uri="{FF2B5EF4-FFF2-40B4-BE49-F238E27FC236}">
                  <a16:creationId xmlns:a16="http://schemas.microsoft.com/office/drawing/2014/main" id="{7AE18858-4D65-8451-19E7-0073AC19A3D7}"/>
                </a:ext>
              </a:extLst>
            </p:cNvPr>
            <p:cNvSpPr/>
            <p:nvPr/>
          </p:nvSpPr>
          <p:spPr>
            <a:xfrm>
              <a:off x="1206795" y="1053101"/>
              <a:ext cx="1737857" cy="3678933"/>
            </a:xfrm>
            <a:custGeom>
              <a:avLst/>
              <a:gdLst/>
              <a:ahLst/>
              <a:cxnLst/>
              <a:rect l="l" t="t" r="r" b="b"/>
              <a:pathLst>
                <a:path w="6911" h="14630" extrusionOk="0">
                  <a:moveTo>
                    <a:pt x="1048" y="1"/>
                  </a:moveTo>
                  <a:cubicBezTo>
                    <a:pt x="470" y="1"/>
                    <a:pt x="0" y="471"/>
                    <a:pt x="0" y="1054"/>
                  </a:cubicBezTo>
                  <a:lnTo>
                    <a:pt x="0" y="13581"/>
                  </a:lnTo>
                  <a:cubicBezTo>
                    <a:pt x="0" y="14159"/>
                    <a:pt x="470" y="14629"/>
                    <a:pt x="1048" y="14629"/>
                  </a:cubicBezTo>
                  <a:lnTo>
                    <a:pt x="5862" y="14629"/>
                  </a:lnTo>
                  <a:cubicBezTo>
                    <a:pt x="6440" y="14629"/>
                    <a:pt x="6911" y="14159"/>
                    <a:pt x="6911" y="13581"/>
                  </a:cubicBezTo>
                  <a:lnTo>
                    <a:pt x="6911" y="1054"/>
                  </a:lnTo>
                  <a:cubicBezTo>
                    <a:pt x="6911" y="471"/>
                    <a:pt x="6440" y="1"/>
                    <a:pt x="5862" y="1"/>
                  </a:cubicBezTo>
                  <a:close/>
                </a:path>
              </a:pathLst>
            </a:custGeom>
            <a:solidFill>
              <a:srgbClr val="3D47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54" name="Google Shape;148;p17">
              <a:extLst>
                <a:ext uri="{FF2B5EF4-FFF2-40B4-BE49-F238E27FC236}">
                  <a16:creationId xmlns:a16="http://schemas.microsoft.com/office/drawing/2014/main" id="{CAC3939D-0AB8-55E4-BB1B-16CD7FF3F627}"/>
                </a:ext>
              </a:extLst>
            </p:cNvPr>
            <p:cNvSpPr/>
            <p:nvPr/>
          </p:nvSpPr>
          <p:spPr>
            <a:xfrm>
              <a:off x="1920947" y="1306828"/>
              <a:ext cx="304521" cy="74182"/>
            </a:xfrm>
            <a:custGeom>
              <a:avLst/>
              <a:gdLst/>
              <a:ahLst/>
              <a:cxnLst/>
              <a:rect l="l" t="t" r="r" b="b"/>
              <a:pathLst>
                <a:path w="1211" h="295" extrusionOk="0">
                  <a:moveTo>
                    <a:pt x="148" y="1"/>
                  </a:moveTo>
                  <a:cubicBezTo>
                    <a:pt x="64" y="1"/>
                    <a:pt x="1" y="69"/>
                    <a:pt x="1" y="148"/>
                  </a:cubicBezTo>
                  <a:cubicBezTo>
                    <a:pt x="1" y="231"/>
                    <a:pt x="64" y="295"/>
                    <a:pt x="148" y="295"/>
                  </a:cubicBezTo>
                  <a:lnTo>
                    <a:pt x="1063" y="295"/>
                  </a:lnTo>
                  <a:cubicBezTo>
                    <a:pt x="1142" y="295"/>
                    <a:pt x="1210" y="231"/>
                    <a:pt x="1210" y="148"/>
                  </a:cubicBezTo>
                  <a:cubicBezTo>
                    <a:pt x="1210" y="69"/>
                    <a:pt x="1142" y="1"/>
                    <a:pt x="1063" y="1"/>
                  </a:cubicBezTo>
                  <a:close/>
                </a:path>
              </a:pathLst>
            </a:custGeom>
            <a:solidFill>
              <a:srgbClr val="5F69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55" name="Google Shape;149;p17">
              <a:extLst>
                <a:ext uri="{FF2B5EF4-FFF2-40B4-BE49-F238E27FC236}">
                  <a16:creationId xmlns:a16="http://schemas.microsoft.com/office/drawing/2014/main" id="{B08A2849-DA45-E039-6FF2-59F61F31E7C1}"/>
                </a:ext>
              </a:extLst>
            </p:cNvPr>
            <p:cNvSpPr/>
            <p:nvPr/>
          </p:nvSpPr>
          <p:spPr>
            <a:xfrm>
              <a:off x="1879207" y="4438554"/>
              <a:ext cx="388007" cy="109890"/>
            </a:xfrm>
            <a:custGeom>
              <a:avLst/>
              <a:gdLst/>
              <a:ahLst/>
              <a:cxnLst/>
              <a:rect l="l" t="t" r="r" b="b"/>
              <a:pathLst>
                <a:path w="1543" h="437" extrusionOk="0">
                  <a:moveTo>
                    <a:pt x="186" y="1"/>
                  </a:moveTo>
                  <a:cubicBezTo>
                    <a:pt x="83" y="1"/>
                    <a:pt x="0" y="99"/>
                    <a:pt x="0" y="221"/>
                  </a:cubicBezTo>
                  <a:cubicBezTo>
                    <a:pt x="0" y="339"/>
                    <a:pt x="83" y="437"/>
                    <a:pt x="186" y="437"/>
                  </a:cubicBezTo>
                  <a:lnTo>
                    <a:pt x="1352" y="437"/>
                  </a:lnTo>
                  <a:cubicBezTo>
                    <a:pt x="1455" y="437"/>
                    <a:pt x="1543" y="339"/>
                    <a:pt x="1543" y="221"/>
                  </a:cubicBezTo>
                  <a:cubicBezTo>
                    <a:pt x="1543" y="99"/>
                    <a:pt x="1455" y="1"/>
                    <a:pt x="1352" y="1"/>
                  </a:cubicBezTo>
                  <a:close/>
                </a:path>
              </a:pathLst>
            </a:custGeom>
            <a:solidFill>
              <a:srgbClr val="5F69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grpSp>
      <p:grpSp>
        <p:nvGrpSpPr>
          <p:cNvPr id="5" name="Google Shape;150;p17">
            <a:extLst>
              <a:ext uri="{FF2B5EF4-FFF2-40B4-BE49-F238E27FC236}">
                <a16:creationId xmlns:a16="http://schemas.microsoft.com/office/drawing/2014/main" id="{58F0627B-82ED-1A91-C68C-DFC209A0BB67}"/>
              </a:ext>
            </a:extLst>
          </p:cNvPr>
          <p:cNvGrpSpPr/>
          <p:nvPr/>
        </p:nvGrpSpPr>
        <p:grpSpPr>
          <a:xfrm>
            <a:off x="445770" y="1357983"/>
            <a:ext cx="7098030" cy="670622"/>
            <a:chOff x="904542" y="1555776"/>
            <a:chExt cx="7011785" cy="668897"/>
          </a:xfrm>
        </p:grpSpPr>
        <p:sp>
          <p:nvSpPr>
            <p:cNvPr id="49" name="Google Shape;151;p17">
              <a:extLst>
                <a:ext uri="{FF2B5EF4-FFF2-40B4-BE49-F238E27FC236}">
                  <a16:creationId xmlns:a16="http://schemas.microsoft.com/office/drawing/2014/main" id="{D6D4D774-9E58-0439-FBD0-3C64F19502E7}"/>
                </a:ext>
              </a:extLst>
            </p:cNvPr>
            <p:cNvSpPr/>
            <p:nvPr/>
          </p:nvSpPr>
          <p:spPr>
            <a:xfrm>
              <a:off x="3625059" y="1555776"/>
              <a:ext cx="887468" cy="668897"/>
            </a:xfrm>
            <a:custGeom>
              <a:avLst/>
              <a:gdLst/>
              <a:ahLst/>
              <a:cxnLst/>
              <a:rect l="l" t="t" r="r" b="b"/>
              <a:pathLst>
                <a:path w="4179" h="2660" extrusionOk="0">
                  <a:moveTo>
                    <a:pt x="1" y="0"/>
                  </a:moveTo>
                  <a:lnTo>
                    <a:pt x="1" y="2659"/>
                  </a:lnTo>
                  <a:lnTo>
                    <a:pt x="2963" y="2659"/>
                  </a:lnTo>
                  <a:lnTo>
                    <a:pt x="4178" y="1332"/>
                  </a:lnTo>
                  <a:lnTo>
                    <a:pt x="29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50" name="Google Shape;152;p17">
              <a:extLst>
                <a:ext uri="{FF2B5EF4-FFF2-40B4-BE49-F238E27FC236}">
                  <a16:creationId xmlns:a16="http://schemas.microsoft.com/office/drawing/2014/main" id="{1EA54044-E1DC-043A-30C2-7A0E65348288}"/>
                </a:ext>
              </a:extLst>
            </p:cNvPr>
            <p:cNvSpPr/>
            <p:nvPr/>
          </p:nvSpPr>
          <p:spPr>
            <a:xfrm>
              <a:off x="904542" y="1555776"/>
              <a:ext cx="2616436" cy="668897"/>
            </a:xfrm>
            <a:custGeom>
              <a:avLst/>
              <a:gdLst/>
              <a:ahLst/>
              <a:cxnLst/>
              <a:rect l="l" t="t" r="r" b="b"/>
              <a:pathLst>
                <a:path w="6025" h="2660" extrusionOk="0">
                  <a:moveTo>
                    <a:pt x="0" y="0"/>
                  </a:moveTo>
                  <a:lnTo>
                    <a:pt x="0" y="2659"/>
                  </a:lnTo>
                  <a:lnTo>
                    <a:pt x="6024" y="2659"/>
                  </a:lnTo>
                  <a:lnTo>
                    <a:pt x="6024" y="0"/>
                  </a:ln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chemeClr val="lt1"/>
                  </a:solidFill>
                  <a:latin typeface="Calibri" panose="020F0502020204030204" pitchFamily="34" charset="0"/>
                  <a:ea typeface="Fira Sans Extra Condensed Medium"/>
                  <a:cs typeface="Calibri" panose="020F0502020204030204" pitchFamily="34" charset="0"/>
                  <a:sym typeface="Fira Sans Extra Condensed Medium"/>
                </a:rPr>
                <a:t>Pensionable Salary</a:t>
              </a:r>
              <a:endParaRPr sz="2000" dirty="0">
                <a:solidFill>
                  <a:schemeClr val="lt1"/>
                </a:solidFill>
                <a:latin typeface="Calibri" panose="020F0502020204030204" pitchFamily="34" charset="0"/>
                <a:ea typeface="Fira Sans Extra Condensed Medium"/>
                <a:cs typeface="Calibri" panose="020F0502020204030204" pitchFamily="34" charset="0"/>
                <a:sym typeface="Fira Sans Extra Condensed Medium"/>
              </a:endParaRPr>
            </a:p>
          </p:txBody>
        </p:sp>
        <p:sp>
          <p:nvSpPr>
            <p:cNvPr id="52" name="Google Shape;154;p17">
              <a:extLst>
                <a:ext uri="{FF2B5EF4-FFF2-40B4-BE49-F238E27FC236}">
                  <a16:creationId xmlns:a16="http://schemas.microsoft.com/office/drawing/2014/main" id="{38125C0A-9EBB-8421-0B1D-DA0CEB872F85}"/>
                </a:ext>
              </a:extLst>
            </p:cNvPr>
            <p:cNvSpPr txBox="1"/>
            <p:nvPr/>
          </p:nvSpPr>
          <p:spPr>
            <a:xfrm>
              <a:off x="4512527" y="1617825"/>
              <a:ext cx="3403800" cy="54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dirty="0">
                  <a:solidFill>
                    <a:schemeClr val="dk1"/>
                  </a:solidFill>
                  <a:latin typeface="Calibri" panose="020F0502020204030204" pitchFamily="34" charset="0"/>
                  <a:ea typeface="Roboto"/>
                  <a:cs typeface="Calibri" panose="020F0502020204030204" pitchFamily="34" charset="0"/>
                  <a:sym typeface="Roboto"/>
                </a:rPr>
                <a:t>Basic Salary which forms the basis for group life/Pension etc.</a:t>
              </a:r>
              <a:endParaRPr sz="1200" dirty="0">
                <a:solidFill>
                  <a:schemeClr val="dk1"/>
                </a:solidFill>
                <a:latin typeface="Calibri" panose="020F0502020204030204" pitchFamily="34" charset="0"/>
                <a:ea typeface="Roboto"/>
                <a:cs typeface="Calibri" panose="020F0502020204030204" pitchFamily="34" charset="0"/>
                <a:sym typeface="Roboto"/>
              </a:endParaRPr>
            </a:p>
          </p:txBody>
        </p:sp>
      </p:grpSp>
      <p:grpSp>
        <p:nvGrpSpPr>
          <p:cNvPr id="6" name="Google Shape;155;p17">
            <a:extLst>
              <a:ext uri="{FF2B5EF4-FFF2-40B4-BE49-F238E27FC236}">
                <a16:creationId xmlns:a16="http://schemas.microsoft.com/office/drawing/2014/main" id="{C48968CB-12C2-9728-7F71-E36B26826F01}"/>
              </a:ext>
            </a:extLst>
          </p:cNvPr>
          <p:cNvGrpSpPr/>
          <p:nvPr/>
        </p:nvGrpSpPr>
        <p:grpSpPr>
          <a:xfrm>
            <a:off x="445768" y="3704588"/>
            <a:ext cx="7932421" cy="763914"/>
            <a:chOff x="1163025" y="3919619"/>
            <a:chExt cx="6774181" cy="475164"/>
          </a:xfrm>
        </p:grpSpPr>
        <p:sp>
          <p:nvSpPr>
            <p:cNvPr id="45" name="Google Shape;156;p17">
              <a:extLst>
                <a:ext uri="{FF2B5EF4-FFF2-40B4-BE49-F238E27FC236}">
                  <a16:creationId xmlns:a16="http://schemas.microsoft.com/office/drawing/2014/main" id="{7D3B6656-CB31-A83E-23BF-35CD631F2ABC}"/>
                </a:ext>
              </a:extLst>
            </p:cNvPr>
            <p:cNvSpPr/>
            <p:nvPr/>
          </p:nvSpPr>
          <p:spPr>
            <a:xfrm>
              <a:off x="3524373" y="3919619"/>
              <a:ext cx="757721" cy="406096"/>
            </a:xfrm>
            <a:custGeom>
              <a:avLst/>
              <a:gdLst/>
              <a:ahLst/>
              <a:cxnLst/>
              <a:rect l="l" t="t" r="r" b="b"/>
              <a:pathLst>
                <a:path w="4179" h="2660" extrusionOk="0">
                  <a:moveTo>
                    <a:pt x="1" y="0"/>
                  </a:moveTo>
                  <a:lnTo>
                    <a:pt x="1" y="2659"/>
                  </a:lnTo>
                  <a:lnTo>
                    <a:pt x="2963" y="2659"/>
                  </a:lnTo>
                  <a:lnTo>
                    <a:pt x="4178" y="1332"/>
                  </a:lnTo>
                  <a:lnTo>
                    <a:pt x="29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46" name="Google Shape;157;p17">
              <a:extLst>
                <a:ext uri="{FF2B5EF4-FFF2-40B4-BE49-F238E27FC236}">
                  <a16:creationId xmlns:a16="http://schemas.microsoft.com/office/drawing/2014/main" id="{5A74A526-FC44-2F53-E84E-AD9C8C76B107}"/>
                </a:ext>
              </a:extLst>
            </p:cNvPr>
            <p:cNvSpPr/>
            <p:nvPr/>
          </p:nvSpPr>
          <p:spPr>
            <a:xfrm>
              <a:off x="1163025" y="3919619"/>
              <a:ext cx="2261884" cy="406096"/>
            </a:xfrm>
            <a:custGeom>
              <a:avLst/>
              <a:gdLst/>
              <a:ahLst/>
              <a:cxnLst/>
              <a:rect l="l" t="t" r="r" b="b"/>
              <a:pathLst>
                <a:path w="6025" h="2660" extrusionOk="0">
                  <a:moveTo>
                    <a:pt x="0" y="0"/>
                  </a:moveTo>
                  <a:lnTo>
                    <a:pt x="0" y="2659"/>
                  </a:lnTo>
                  <a:lnTo>
                    <a:pt x="6024" y="2659"/>
                  </a:lnTo>
                  <a:lnTo>
                    <a:pt x="6024" y="0"/>
                  </a:ln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000" dirty="0">
                  <a:solidFill>
                    <a:schemeClr val="lt1"/>
                  </a:solidFill>
                  <a:latin typeface="Calibri" panose="020F0502020204030204" pitchFamily="34" charset="0"/>
                  <a:ea typeface="Fira Sans Extra Condensed Medium"/>
                  <a:cs typeface="Calibri" panose="020F0502020204030204" pitchFamily="34" charset="0"/>
                  <a:sym typeface="Fira Sans Extra Condensed Medium"/>
                </a:rPr>
                <a:t>Any other agreement</a:t>
              </a:r>
              <a:endParaRPr dirty="0">
                <a:latin typeface="Calibri" panose="020F0502020204030204" pitchFamily="34" charset="0"/>
                <a:cs typeface="Calibri" panose="020F0502020204030204" pitchFamily="34" charset="0"/>
              </a:endParaRPr>
            </a:p>
          </p:txBody>
        </p:sp>
        <p:sp>
          <p:nvSpPr>
            <p:cNvPr id="48" name="Google Shape;159;p17">
              <a:extLst>
                <a:ext uri="{FF2B5EF4-FFF2-40B4-BE49-F238E27FC236}">
                  <a16:creationId xmlns:a16="http://schemas.microsoft.com/office/drawing/2014/main" id="{D332FECD-B718-42CC-6A64-D724CBF93EAD}"/>
                </a:ext>
              </a:extLst>
            </p:cNvPr>
            <p:cNvSpPr txBox="1"/>
            <p:nvPr/>
          </p:nvSpPr>
          <p:spPr>
            <a:xfrm>
              <a:off x="4472027" y="3951480"/>
              <a:ext cx="3465179" cy="44330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dirty="0">
                  <a:solidFill>
                    <a:schemeClr val="dk1"/>
                  </a:solidFill>
                  <a:latin typeface="Calibri" panose="020F0502020204030204" pitchFamily="34" charset="0"/>
                  <a:ea typeface="Roboto"/>
                  <a:cs typeface="Calibri" panose="020F0502020204030204" pitchFamily="34" charset="0"/>
                  <a:sym typeface="Roboto"/>
                </a:rPr>
                <a:t>T</a:t>
              </a:r>
              <a:r>
                <a:rPr lang="en-ZA" sz="1200" dirty="0">
                  <a:solidFill>
                    <a:schemeClr val="dk1"/>
                  </a:solidFill>
                  <a:latin typeface="Calibri" panose="020F0502020204030204" pitchFamily="34" charset="0"/>
                  <a:ea typeface="Roboto"/>
                  <a:cs typeface="Calibri" panose="020F0502020204030204" pitchFamily="34" charset="0"/>
                  <a:sym typeface="Roboto"/>
                </a:rPr>
                <a:t>he Person may negotiate the structure of his or her package to include a specific allowance/Benefit which may not be a standard allowance</a:t>
              </a:r>
            </a:p>
          </p:txBody>
        </p:sp>
      </p:grpSp>
      <p:grpSp>
        <p:nvGrpSpPr>
          <p:cNvPr id="7" name="Google Shape;160;p17">
            <a:extLst>
              <a:ext uri="{FF2B5EF4-FFF2-40B4-BE49-F238E27FC236}">
                <a16:creationId xmlns:a16="http://schemas.microsoft.com/office/drawing/2014/main" id="{79145C99-7756-C71C-C6DF-0583ECE93B01}"/>
              </a:ext>
            </a:extLst>
          </p:cNvPr>
          <p:cNvGrpSpPr/>
          <p:nvPr/>
        </p:nvGrpSpPr>
        <p:grpSpPr>
          <a:xfrm>
            <a:off x="445770" y="2114599"/>
            <a:ext cx="7829550" cy="657478"/>
            <a:chOff x="1163025" y="2048948"/>
            <a:chExt cx="6774180" cy="782571"/>
          </a:xfrm>
        </p:grpSpPr>
        <p:sp>
          <p:nvSpPr>
            <p:cNvPr id="41" name="Google Shape;161;p17">
              <a:extLst>
                <a:ext uri="{FF2B5EF4-FFF2-40B4-BE49-F238E27FC236}">
                  <a16:creationId xmlns:a16="http://schemas.microsoft.com/office/drawing/2014/main" id="{2025656B-C51D-9693-B43E-72B552A9D50A}"/>
                </a:ext>
              </a:extLst>
            </p:cNvPr>
            <p:cNvSpPr/>
            <p:nvPr/>
          </p:nvSpPr>
          <p:spPr>
            <a:xfrm>
              <a:off x="3545786" y="2067027"/>
              <a:ext cx="777288" cy="656662"/>
            </a:xfrm>
            <a:custGeom>
              <a:avLst/>
              <a:gdLst/>
              <a:ahLst/>
              <a:cxnLst/>
              <a:rect l="l" t="t" r="r" b="b"/>
              <a:pathLst>
                <a:path w="4179" h="2660" extrusionOk="0">
                  <a:moveTo>
                    <a:pt x="1" y="0"/>
                  </a:moveTo>
                  <a:lnTo>
                    <a:pt x="1" y="2660"/>
                  </a:lnTo>
                  <a:lnTo>
                    <a:pt x="2963" y="2660"/>
                  </a:lnTo>
                  <a:lnTo>
                    <a:pt x="4178" y="1328"/>
                  </a:lnTo>
                  <a:lnTo>
                    <a:pt x="29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42" name="Google Shape;162;p17">
              <a:extLst>
                <a:ext uri="{FF2B5EF4-FFF2-40B4-BE49-F238E27FC236}">
                  <a16:creationId xmlns:a16="http://schemas.microsoft.com/office/drawing/2014/main" id="{7A29C10A-A362-287F-E6FE-916DDC4E0542}"/>
                </a:ext>
              </a:extLst>
            </p:cNvPr>
            <p:cNvSpPr/>
            <p:nvPr/>
          </p:nvSpPr>
          <p:spPr>
            <a:xfrm>
              <a:off x="1163025" y="2048948"/>
              <a:ext cx="2291602" cy="674740"/>
            </a:xfrm>
            <a:custGeom>
              <a:avLst/>
              <a:gdLst/>
              <a:ahLst/>
              <a:cxnLst/>
              <a:rect l="l" t="t" r="r" b="b"/>
              <a:pathLst>
                <a:path w="6025" h="2660" extrusionOk="0">
                  <a:moveTo>
                    <a:pt x="0" y="0"/>
                  </a:moveTo>
                  <a:lnTo>
                    <a:pt x="0" y="2660"/>
                  </a:lnTo>
                  <a:lnTo>
                    <a:pt x="6024" y="2660"/>
                  </a:lnTo>
                  <a:lnTo>
                    <a:pt x="6024" y="0"/>
                  </a:ln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000" dirty="0">
                  <a:solidFill>
                    <a:schemeClr val="lt1"/>
                  </a:solidFill>
                  <a:latin typeface="Calibri" panose="020F0502020204030204" pitchFamily="34" charset="0"/>
                  <a:ea typeface="Fira Sans Extra Condensed Medium"/>
                  <a:cs typeface="Calibri" panose="020F0502020204030204" pitchFamily="34" charset="0"/>
                  <a:sym typeface="Fira Sans Extra Condensed Medium"/>
                </a:rPr>
                <a:t>Standard Allowances</a:t>
              </a:r>
              <a:endParaRPr dirty="0">
                <a:latin typeface="Calibri" panose="020F0502020204030204" pitchFamily="34" charset="0"/>
                <a:cs typeface="Calibri" panose="020F0502020204030204" pitchFamily="34" charset="0"/>
              </a:endParaRPr>
            </a:p>
          </p:txBody>
        </p:sp>
        <p:sp>
          <p:nvSpPr>
            <p:cNvPr id="44" name="Google Shape;164;p17">
              <a:extLst>
                <a:ext uri="{FF2B5EF4-FFF2-40B4-BE49-F238E27FC236}">
                  <a16:creationId xmlns:a16="http://schemas.microsoft.com/office/drawing/2014/main" id="{F7A390FA-C7BE-A73F-191C-99D11E608FBB}"/>
                </a:ext>
              </a:extLst>
            </p:cNvPr>
            <p:cNvSpPr txBox="1"/>
            <p:nvPr/>
          </p:nvSpPr>
          <p:spPr>
            <a:xfrm>
              <a:off x="4394465" y="2286719"/>
              <a:ext cx="3542740" cy="54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ZA" sz="1200" dirty="0">
                  <a:solidFill>
                    <a:schemeClr val="dk1"/>
                  </a:solidFill>
                  <a:latin typeface="Calibri" panose="020F0502020204030204" pitchFamily="34" charset="0"/>
                  <a:ea typeface="Roboto"/>
                  <a:cs typeface="Calibri" panose="020F0502020204030204" pitchFamily="34" charset="0"/>
                  <a:sym typeface="Roboto"/>
                </a:rPr>
                <a:t>Basic Benefits such as Housing Allowance </a:t>
              </a:r>
            </a:p>
          </p:txBody>
        </p:sp>
      </p:grpSp>
      <p:grpSp>
        <p:nvGrpSpPr>
          <p:cNvPr id="8" name="Google Shape;165;p17">
            <a:extLst>
              <a:ext uri="{FF2B5EF4-FFF2-40B4-BE49-F238E27FC236}">
                <a16:creationId xmlns:a16="http://schemas.microsoft.com/office/drawing/2014/main" id="{D4766BCF-2363-689C-4192-F78FF9CA1CE9}"/>
              </a:ext>
            </a:extLst>
          </p:cNvPr>
          <p:cNvGrpSpPr/>
          <p:nvPr/>
        </p:nvGrpSpPr>
        <p:grpSpPr>
          <a:xfrm>
            <a:off x="445770" y="2767479"/>
            <a:ext cx="8412480" cy="937109"/>
            <a:chOff x="1169745" y="2536806"/>
            <a:chExt cx="6746582" cy="1391379"/>
          </a:xfrm>
        </p:grpSpPr>
        <p:sp>
          <p:nvSpPr>
            <p:cNvPr id="37" name="Google Shape;166;p17">
              <a:extLst>
                <a:ext uri="{FF2B5EF4-FFF2-40B4-BE49-F238E27FC236}">
                  <a16:creationId xmlns:a16="http://schemas.microsoft.com/office/drawing/2014/main" id="{6F424775-4189-7EB6-8076-FF7A10BDD836}"/>
                </a:ext>
              </a:extLst>
            </p:cNvPr>
            <p:cNvSpPr/>
            <p:nvPr/>
          </p:nvSpPr>
          <p:spPr>
            <a:xfrm>
              <a:off x="3378361" y="2536807"/>
              <a:ext cx="720479" cy="1391378"/>
            </a:xfrm>
            <a:custGeom>
              <a:avLst/>
              <a:gdLst/>
              <a:ahLst/>
              <a:cxnLst/>
              <a:rect l="l" t="t" r="r" b="b"/>
              <a:pathLst>
                <a:path w="4179" h="2656" extrusionOk="0">
                  <a:moveTo>
                    <a:pt x="1" y="1"/>
                  </a:moveTo>
                  <a:lnTo>
                    <a:pt x="1" y="2655"/>
                  </a:lnTo>
                  <a:lnTo>
                    <a:pt x="2963" y="2655"/>
                  </a:lnTo>
                  <a:lnTo>
                    <a:pt x="4178" y="1328"/>
                  </a:lnTo>
                  <a:lnTo>
                    <a:pt x="29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38" name="Google Shape;167;p17">
              <a:extLst>
                <a:ext uri="{FF2B5EF4-FFF2-40B4-BE49-F238E27FC236}">
                  <a16:creationId xmlns:a16="http://schemas.microsoft.com/office/drawing/2014/main" id="{8721644F-DDB8-7823-CA5A-9684C6A2F3CC}"/>
                </a:ext>
              </a:extLst>
            </p:cNvPr>
            <p:cNvSpPr/>
            <p:nvPr/>
          </p:nvSpPr>
          <p:spPr>
            <a:xfrm>
              <a:off x="1169745" y="2536806"/>
              <a:ext cx="2124120" cy="1303412"/>
            </a:xfrm>
            <a:custGeom>
              <a:avLst/>
              <a:gdLst/>
              <a:ahLst/>
              <a:cxnLst/>
              <a:rect l="l" t="t" r="r" b="b"/>
              <a:pathLst>
                <a:path w="6025" h="2656" extrusionOk="0">
                  <a:moveTo>
                    <a:pt x="0" y="1"/>
                  </a:moveTo>
                  <a:lnTo>
                    <a:pt x="0" y="2655"/>
                  </a:lnTo>
                  <a:lnTo>
                    <a:pt x="6024" y="2655"/>
                  </a:lnTo>
                  <a:lnTo>
                    <a:pt x="6024" y="1"/>
                  </a:ln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000" dirty="0">
                  <a:solidFill>
                    <a:schemeClr val="lt1"/>
                  </a:solidFill>
                  <a:latin typeface="Calibri" panose="020F0502020204030204" pitchFamily="34" charset="0"/>
                  <a:ea typeface="Fira Sans Extra Condensed Medium"/>
                  <a:cs typeface="Calibri" panose="020F0502020204030204" pitchFamily="34" charset="0"/>
                  <a:sym typeface="Fira Sans Extra Condensed Medium"/>
                </a:rPr>
                <a:t>Pre-requisites i.e. medical aid, Pension</a:t>
              </a:r>
            </a:p>
            <a:p>
              <a:pPr marL="0" lvl="0" indent="0" algn="ctr" rtl="0">
                <a:spcBef>
                  <a:spcPts val="0"/>
                </a:spcBef>
                <a:spcAft>
                  <a:spcPts val="0"/>
                </a:spcAft>
                <a:buClr>
                  <a:schemeClr val="dk1"/>
                </a:buClr>
                <a:buSzPts val="1100"/>
                <a:buFont typeface="Arial"/>
                <a:buNone/>
              </a:pPr>
              <a:r>
                <a:rPr lang="en" sz="2000" dirty="0">
                  <a:solidFill>
                    <a:schemeClr val="lt1"/>
                  </a:solidFill>
                  <a:latin typeface="Calibri" panose="020F0502020204030204" pitchFamily="34" charset="0"/>
                  <a:ea typeface="Fira Sans Extra Condensed Medium"/>
                  <a:cs typeface="Calibri" panose="020F0502020204030204" pitchFamily="34" charset="0"/>
                  <a:sym typeface="Fira Sans Extra Condensed Medium"/>
                </a:rPr>
                <a:t> </a:t>
              </a:r>
              <a:endParaRPr dirty="0">
                <a:latin typeface="Calibri" panose="020F0502020204030204" pitchFamily="34" charset="0"/>
                <a:cs typeface="Calibri" panose="020F0502020204030204" pitchFamily="34" charset="0"/>
              </a:endParaRPr>
            </a:p>
          </p:txBody>
        </p:sp>
        <p:sp>
          <p:nvSpPr>
            <p:cNvPr id="40" name="Google Shape;169;p17">
              <a:extLst>
                <a:ext uri="{FF2B5EF4-FFF2-40B4-BE49-F238E27FC236}">
                  <a16:creationId xmlns:a16="http://schemas.microsoft.com/office/drawing/2014/main" id="{E6CF47A2-11BD-EEB4-F71C-EAF2D0F06A0D}"/>
                </a:ext>
              </a:extLst>
            </p:cNvPr>
            <p:cNvSpPr txBox="1"/>
            <p:nvPr/>
          </p:nvSpPr>
          <p:spPr>
            <a:xfrm>
              <a:off x="4174835" y="2954859"/>
              <a:ext cx="3741492" cy="54480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ZA" sz="1200" dirty="0">
                  <a:solidFill>
                    <a:schemeClr val="dk1"/>
                  </a:solidFill>
                  <a:latin typeface="Calibri" panose="020F0502020204030204" pitchFamily="34" charset="0"/>
                  <a:ea typeface="Roboto"/>
                  <a:cs typeface="Calibri" panose="020F0502020204030204" pitchFamily="34" charset="0"/>
                  <a:sym typeface="Roboto"/>
                </a:rPr>
                <a:t>Certain Pre-requisites may exist where people must have medical aid, must belong to the group life scheme etc.</a:t>
              </a:r>
            </a:p>
          </p:txBody>
        </p:sp>
      </p:grpSp>
    </p:spTree>
    <p:extLst>
      <p:ext uri="{BB962C8B-B14F-4D97-AF65-F5344CB8AC3E}">
        <p14:creationId xmlns:p14="http://schemas.microsoft.com/office/powerpoint/2010/main" val="1516854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C5AE9C1B-D0BD-05A0-96D2-3D862F8D5BD8}"/>
              </a:ext>
            </a:extLst>
          </p:cNvPr>
          <p:cNvPicPr>
            <a:picLocks noGrp="1" noChangeAspect="1"/>
          </p:cNvPicPr>
          <p:nvPr>
            <p:ph sz="quarter" idx="10"/>
          </p:nvPr>
        </p:nvPicPr>
        <p:blipFill>
          <a:blip r:embed="rId2"/>
          <a:stretch>
            <a:fillRect/>
          </a:stretch>
        </p:blipFill>
        <p:spPr>
          <a:xfrm>
            <a:off x="2606040" y="1085987"/>
            <a:ext cx="3273513" cy="3282813"/>
          </a:xfrm>
        </p:spPr>
      </p:pic>
      <p:sp>
        <p:nvSpPr>
          <p:cNvPr id="3" name="Title 2">
            <a:extLst>
              <a:ext uri="{FF2B5EF4-FFF2-40B4-BE49-F238E27FC236}">
                <a16:creationId xmlns:a16="http://schemas.microsoft.com/office/drawing/2014/main" id="{489EAEE9-891B-CB6E-D0A0-269861C0E3AD}"/>
              </a:ext>
            </a:extLst>
          </p:cNvPr>
          <p:cNvSpPr>
            <a:spLocks noGrp="1"/>
          </p:cNvSpPr>
          <p:nvPr>
            <p:ph type="title"/>
          </p:nvPr>
        </p:nvSpPr>
        <p:spPr>
          <a:xfrm>
            <a:off x="305594" y="298450"/>
            <a:ext cx="8532812" cy="481013"/>
          </a:xfrm>
        </p:spPr>
        <p:txBody>
          <a:bodyPr/>
          <a:lstStyle/>
          <a:p>
            <a:r>
              <a:rPr lang="en-GB" dirty="0"/>
              <a:t>What Is Included in CTC</a:t>
            </a:r>
          </a:p>
        </p:txBody>
      </p:sp>
    </p:spTree>
    <p:extLst>
      <p:ext uri="{BB962C8B-B14F-4D97-AF65-F5344CB8AC3E}">
        <p14:creationId xmlns:p14="http://schemas.microsoft.com/office/powerpoint/2010/main" val="242120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19E2A-146A-6F05-9A35-3AE76DECCEA9}"/>
              </a:ext>
            </a:extLst>
          </p:cNvPr>
          <p:cNvSpPr>
            <a:spLocks noGrp="1"/>
          </p:cNvSpPr>
          <p:nvPr>
            <p:ph type="title"/>
          </p:nvPr>
        </p:nvSpPr>
        <p:spPr>
          <a:xfrm>
            <a:off x="430008" y="311440"/>
            <a:ext cx="8532812" cy="481013"/>
          </a:xfrm>
        </p:spPr>
        <p:txBody>
          <a:bodyPr/>
          <a:lstStyle/>
          <a:p>
            <a:r>
              <a:rPr lang="en-GB" dirty="0">
                <a:latin typeface="Calibri" panose="020F0502020204030204" pitchFamily="34" charset="0"/>
                <a:cs typeface="Calibri" panose="020F0502020204030204" pitchFamily="34" charset="0"/>
              </a:rPr>
              <a:t>How Does this work</a:t>
            </a:r>
          </a:p>
        </p:txBody>
      </p:sp>
      <p:sp>
        <p:nvSpPr>
          <p:cNvPr id="20" name="Google Shape;566;p23">
            <a:extLst>
              <a:ext uri="{FF2B5EF4-FFF2-40B4-BE49-F238E27FC236}">
                <a16:creationId xmlns:a16="http://schemas.microsoft.com/office/drawing/2014/main" id="{3C9A7263-7E87-65C7-2F17-10C52F508D14}"/>
              </a:ext>
            </a:extLst>
          </p:cNvPr>
          <p:cNvSpPr/>
          <p:nvPr/>
        </p:nvSpPr>
        <p:spPr>
          <a:xfrm>
            <a:off x="3213572" y="2574132"/>
            <a:ext cx="780059" cy="705196"/>
          </a:xfrm>
          <a:custGeom>
            <a:avLst/>
            <a:gdLst/>
            <a:ahLst/>
            <a:cxnLst/>
            <a:rect l="l" t="t" r="r" b="b"/>
            <a:pathLst>
              <a:path w="2631" h="2631" extrusionOk="0">
                <a:moveTo>
                  <a:pt x="1313" y="1"/>
                </a:moveTo>
                <a:cubicBezTo>
                  <a:pt x="588" y="1"/>
                  <a:pt x="0" y="588"/>
                  <a:pt x="0" y="1318"/>
                </a:cubicBezTo>
                <a:cubicBezTo>
                  <a:pt x="0" y="2043"/>
                  <a:pt x="588" y="2630"/>
                  <a:pt x="1313" y="2630"/>
                </a:cubicBezTo>
                <a:cubicBezTo>
                  <a:pt x="2042" y="2630"/>
                  <a:pt x="2630" y="2043"/>
                  <a:pt x="2630" y="1318"/>
                </a:cubicBezTo>
                <a:cubicBezTo>
                  <a:pt x="2630" y="588"/>
                  <a:pt x="2042" y="1"/>
                  <a:pt x="13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latin typeface="Calibri" panose="020F0502020204030204" pitchFamily="34" charset="0"/>
              <a:cs typeface="Calibri" panose="020F0502020204030204" pitchFamily="34" charset="0"/>
            </a:endParaRPr>
          </a:p>
        </p:txBody>
      </p:sp>
      <p:sp>
        <p:nvSpPr>
          <p:cNvPr id="21" name="Google Shape;567;p23">
            <a:extLst>
              <a:ext uri="{FF2B5EF4-FFF2-40B4-BE49-F238E27FC236}">
                <a16:creationId xmlns:a16="http://schemas.microsoft.com/office/drawing/2014/main" id="{BFEC7301-AF0B-04A1-FCAE-994371FDE7C4}"/>
              </a:ext>
            </a:extLst>
          </p:cNvPr>
          <p:cNvSpPr txBox="1"/>
          <p:nvPr/>
        </p:nvSpPr>
        <p:spPr>
          <a:xfrm>
            <a:off x="1223467" y="2763386"/>
            <a:ext cx="1808564" cy="383009"/>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n" sz="1200" dirty="0">
                <a:solidFill>
                  <a:schemeClr val="dk1"/>
                </a:solidFill>
                <a:latin typeface="Calibri" panose="020F0502020204030204" pitchFamily="34" charset="0"/>
                <a:ea typeface="Roboto"/>
                <a:cs typeface="Calibri" panose="020F0502020204030204" pitchFamily="34" charset="0"/>
                <a:sym typeface="Roboto"/>
              </a:rPr>
              <a:t>Determine CTC Componants</a:t>
            </a:r>
            <a:endParaRPr sz="1200" dirty="0">
              <a:solidFill>
                <a:schemeClr val="dk1"/>
              </a:solidFill>
              <a:latin typeface="Calibri" panose="020F0502020204030204" pitchFamily="34" charset="0"/>
              <a:ea typeface="Roboto"/>
              <a:cs typeface="Calibri" panose="020F0502020204030204" pitchFamily="34" charset="0"/>
              <a:sym typeface="Roboto"/>
            </a:endParaRPr>
          </a:p>
        </p:txBody>
      </p:sp>
      <p:sp>
        <p:nvSpPr>
          <p:cNvPr id="22" name="Google Shape;569;p23">
            <a:extLst>
              <a:ext uri="{FF2B5EF4-FFF2-40B4-BE49-F238E27FC236}">
                <a16:creationId xmlns:a16="http://schemas.microsoft.com/office/drawing/2014/main" id="{8513442B-EB98-D1DE-F363-7FE9814F9553}"/>
              </a:ext>
            </a:extLst>
          </p:cNvPr>
          <p:cNvSpPr/>
          <p:nvPr/>
        </p:nvSpPr>
        <p:spPr>
          <a:xfrm>
            <a:off x="4260501" y="1695408"/>
            <a:ext cx="713010" cy="670778"/>
          </a:xfrm>
          <a:custGeom>
            <a:avLst/>
            <a:gdLst/>
            <a:ahLst/>
            <a:cxnLst/>
            <a:rect l="l" t="t" r="r" b="b"/>
            <a:pathLst>
              <a:path w="2626" h="2631" extrusionOk="0">
                <a:moveTo>
                  <a:pt x="1313" y="1"/>
                </a:moveTo>
                <a:cubicBezTo>
                  <a:pt x="588" y="1"/>
                  <a:pt x="0" y="593"/>
                  <a:pt x="0" y="1318"/>
                </a:cubicBezTo>
                <a:cubicBezTo>
                  <a:pt x="0" y="2043"/>
                  <a:pt x="588" y="2630"/>
                  <a:pt x="1313" y="2630"/>
                </a:cubicBezTo>
                <a:cubicBezTo>
                  <a:pt x="2038" y="2630"/>
                  <a:pt x="2625" y="2043"/>
                  <a:pt x="2625" y="1318"/>
                </a:cubicBezTo>
                <a:cubicBezTo>
                  <a:pt x="2625" y="593"/>
                  <a:pt x="2038" y="1"/>
                  <a:pt x="13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latin typeface="Calibri" panose="020F0502020204030204" pitchFamily="34" charset="0"/>
              <a:cs typeface="Calibri" panose="020F0502020204030204" pitchFamily="34" charset="0"/>
            </a:endParaRPr>
          </a:p>
        </p:txBody>
      </p:sp>
      <p:sp>
        <p:nvSpPr>
          <p:cNvPr id="23" name="Google Shape;570;p23">
            <a:extLst>
              <a:ext uri="{FF2B5EF4-FFF2-40B4-BE49-F238E27FC236}">
                <a16:creationId xmlns:a16="http://schemas.microsoft.com/office/drawing/2014/main" id="{8703DEC7-3CD9-B3D9-55D5-0F8269A94BA7}"/>
              </a:ext>
            </a:extLst>
          </p:cNvPr>
          <p:cNvSpPr txBox="1"/>
          <p:nvPr/>
        </p:nvSpPr>
        <p:spPr>
          <a:xfrm>
            <a:off x="2583046" y="1650509"/>
            <a:ext cx="1808564" cy="383009"/>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ZA" sz="1200" dirty="0">
                <a:solidFill>
                  <a:schemeClr val="dk1"/>
                </a:solidFill>
                <a:latin typeface="Calibri" panose="020F0502020204030204" pitchFamily="34" charset="0"/>
                <a:ea typeface="Roboto"/>
                <a:cs typeface="Calibri" panose="020F0502020204030204" pitchFamily="34" charset="0"/>
                <a:sym typeface="Roboto"/>
              </a:rPr>
              <a:t>Determine</a:t>
            </a:r>
            <a:r>
              <a:rPr lang="en" sz="1200" dirty="0">
                <a:solidFill>
                  <a:schemeClr val="dk1"/>
                </a:solidFill>
                <a:latin typeface="Calibri" panose="020F0502020204030204" pitchFamily="34" charset="0"/>
                <a:ea typeface="Roboto"/>
                <a:cs typeface="Calibri" panose="020F0502020204030204" pitchFamily="34" charset="0"/>
                <a:sym typeface="Roboto"/>
              </a:rPr>
              <a:t> CTC Notch value</a:t>
            </a:r>
            <a:endParaRPr sz="1200" dirty="0">
              <a:solidFill>
                <a:schemeClr val="dk1"/>
              </a:solidFill>
              <a:latin typeface="Calibri" panose="020F0502020204030204" pitchFamily="34" charset="0"/>
              <a:ea typeface="Roboto"/>
              <a:cs typeface="Calibri" panose="020F0502020204030204" pitchFamily="34" charset="0"/>
              <a:sym typeface="Roboto"/>
            </a:endParaRPr>
          </a:p>
        </p:txBody>
      </p:sp>
      <p:sp>
        <p:nvSpPr>
          <p:cNvPr id="24" name="Google Shape;572;p23">
            <a:extLst>
              <a:ext uri="{FF2B5EF4-FFF2-40B4-BE49-F238E27FC236}">
                <a16:creationId xmlns:a16="http://schemas.microsoft.com/office/drawing/2014/main" id="{64FA24CB-DA65-6FEB-FD57-BEA30A2D39EB}"/>
              </a:ext>
            </a:extLst>
          </p:cNvPr>
          <p:cNvSpPr/>
          <p:nvPr/>
        </p:nvSpPr>
        <p:spPr>
          <a:xfrm>
            <a:off x="5263553" y="2702641"/>
            <a:ext cx="648587" cy="634169"/>
          </a:xfrm>
          <a:custGeom>
            <a:avLst/>
            <a:gdLst/>
            <a:ahLst/>
            <a:cxnLst/>
            <a:rect l="l" t="t" r="r" b="b"/>
            <a:pathLst>
              <a:path w="2631" h="2631" extrusionOk="0">
                <a:moveTo>
                  <a:pt x="1313" y="1"/>
                </a:moveTo>
                <a:cubicBezTo>
                  <a:pt x="589" y="1"/>
                  <a:pt x="1" y="588"/>
                  <a:pt x="1" y="1318"/>
                </a:cubicBezTo>
                <a:cubicBezTo>
                  <a:pt x="1" y="2043"/>
                  <a:pt x="589" y="2630"/>
                  <a:pt x="1313" y="2630"/>
                </a:cubicBezTo>
                <a:cubicBezTo>
                  <a:pt x="2043" y="2630"/>
                  <a:pt x="2631" y="2043"/>
                  <a:pt x="2631" y="1318"/>
                </a:cubicBezTo>
                <a:cubicBezTo>
                  <a:pt x="2631" y="588"/>
                  <a:pt x="2043" y="1"/>
                  <a:pt x="13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latin typeface="Calibri" panose="020F0502020204030204" pitchFamily="34" charset="0"/>
              <a:cs typeface="Calibri" panose="020F0502020204030204" pitchFamily="34" charset="0"/>
            </a:endParaRPr>
          </a:p>
        </p:txBody>
      </p:sp>
      <p:sp>
        <p:nvSpPr>
          <p:cNvPr id="25" name="Google Shape;573;p23">
            <a:extLst>
              <a:ext uri="{FF2B5EF4-FFF2-40B4-BE49-F238E27FC236}">
                <a16:creationId xmlns:a16="http://schemas.microsoft.com/office/drawing/2014/main" id="{5A176208-E1E7-4F62-0A5A-14F399458DA2}"/>
              </a:ext>
            </a:extLst>
          </p:cNvPr>
          <p:cNvSpPr txBox="1"/>
          <p:nvPr/>
        </p:nvSpPr>
        <p:spPr>
          <a:xfrm>
            <a:off x="6182665" y="2784169"/>
            <a:ext cx="1808564" cy="383009"/>
          </a:xfrm>
          <a:prstGeom prst="rect">
            <a:avLst/>
          </a:prstGeom>
          <a:noFill/>
          <a:ln>
            <a:noFill/>
          </a:ln>
        </p:spPr>
        <p:txBody>
          <a:bodyPr spcFirstLastPara="1" wrap="square" lIns="0" tIns="91425" rIns="91425" bIns="91425" anchor="ctr" anchorCtr="0">
            <a:noAutofit/>
          </a:bodyPr>
          <a:lstStyle/>
          <a:p>
            <a:pPr marL="0" lvl="0" indent="0" algn="l" rtl="0">
              <a:spcBef>
                <a:spcPts val="0"/>
              </a:spcBef>
              <a:spcAft>
                <a:spcPts val="0"/>
              </a:spcAft>
              <a:buNone/>
            </a:pPr>
            <a:r>
              <a:rPr lang="en" sz="1200" dirty="0">
                <a:solidFill>
                  <a:schemeClr val="dk1"/>
                </a:solidFill>
                <a:latin typeface="Calibri" panose="020F0502020204030204" pitchFamily="34" charset="0"/>
                <a:ea typeface="Roboto"/>
                <a:cs typeface="Calibri" panose="020F0502020204030204" pitchFamily="34" charset="0"/>
                <a:sym typeface="Roboto"/>
              </a:rPr>
              <a:t>Ensure t</a:t>
            </a:r>
            <a:r>
              <a:rPr lang="en-ZA" sz="1200" dirty="0">
                <a:solidFill>
                  <a:schemeClr val="dk1"/>
                </a:solidFill>
                <a:latin typeface="Calibri" panose="020F0502020204030204" pitchFamily="34" charset="0"/>
                <a:ea typeface="Roboto"/>
                <a:cs typeface="Calibri" panose="020F0502020204030204" pitchFamily="34" charset="0"/>
                <a:sym typeface="Roboto"/>
              </a:rPr>
              <a:t>he</a:t>
            </a:r>
            <a:r>
              <a:rPr lang="en" sz="1200" dirty="0">
                <a:solidFill>
                  <a:schemeClr val="dk1"/>
                </a:solidFill>
                <a:latin typeface="Calibri" panose="020F0502020204030204" pitchFamily="34" charset="0"/>
                <a:ea typeface="Roboto"/>
                <a:cs typeface="Calibri" panose="020F0502020204030204" pitchFamily="34" charset="0"/>
                <a:sym typeface="Roboto"/>
              </a:rPr>
              <a:t> total value of all CTC Componants equals CTC Notch value</a:t>
            </a:r>
            <a:endParaRPr sz="1200" dirty="0">
              <a:solidFill>
                <a:schemeClr val="dk1"/>
              </a:solidFill>
              <a:latin typeface="Calibri" panose="020F0502020204030204" pitchFamily="34" charset="0"/>
              <a:ea typeface="Roboto"/>
              <a:cs typeface="Calibri" panose="020F0502020204030204" pitchFamily="34" charset="0"/>
              <a:sym typeface="Roboto"/>
            </a:endParaRPr>
          </a:p>
        </p:txBody>
      </p:sp>
      <p:sp>
        <p:nvSpPr>
          <p:cNvPr id="27" name="Google Shape;583;p23">
            <a:extLst>
              <a:ext uri="{FF2B5EF4-FFF2-40B4-BE49-F238E27FC236}">
                <a16:creationId xmlns:a16="http://schemas.microsoft.com/office/drawing/2014/main" id="{B61487FB-5856-5601-9A31-D4472A447945}"/>
              </a:ext>
            </a:extLst>
          </p:cNvPr>
          <p:cNvSpPr/>
          <p:nvPr/>
        </p:nvSpPr>
        <p:spPr>
          <a:xfrm>
            <a:off x="4028526" y="2638503"/>
            <a:ext cx="1085337" cy="1084424"/>
          </a:xfrm>
          <a:custGeom>
            <a:avLst/>
            <a:gdLst/>
            <a:ahLst/>
            <a:cxnLst/>
            <a:rect l="l" t="t" r="r" b="b"/>
            <a:pathLst>
              <a:path w="4702" h="4698" extrusionOk="0">
                <a:moveTo>
                  <a:pt x="2351" y="1"/>
                </a:moveTo>
                <a:cubicBezTo>
                  <a:pt x="1053" y="1"/>
                  <a:pt x="0" y="1054"/>
                  <a:pt x="0" y="2347"/>
                </a:cubicBezTo>
                <a:cubicBezTo>
                  <a:pt x="0" y="3645"/>
                  <a:pt x="1053" y="4697"/>
                  <a:pt x="2351" y="4697"/>
                </a:cubicBezTo>
                <a:cubicBezTo>
                  <a:pt x="3649" y="4697"/>
                  <a:pt x="4702" y="3645"/>
                  <a:pt x="4702" y="2347"/>
                </a:cubicBezTo>
                <a:cubicBezTo>
                  <a:pt x="4702" y="1054"/>
                  <a:pt x="3649" y="1"/>
                  <a:pt x="2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29" name="Google Shape;585;p23">
            <a:extLst>
              <a:ext uri="{FF2B5EF4-FFF2-40B4-BE49-F238E27FC236}">
                <a16:creationId xmlns:a16="http://schemas.microsoft.com/office/drawing/2014/main" id="{B24563D5-B803-9E32-DB36-86567CABF34D}"/>
              </a:ext>
            </a:extLst>
          </p:cNvPr>
          <p:cNvSpPr/>
          <p:nvPr/>
        </p:nvSpPr>
        <p:spPr>
          <a:xfrm rot="2098415">
            <a:off x="3551077" y="3538503"/>
            <a:ext cx="664531" cy="245122"/>
          </a:xfrm>
          <a:custGeom>
            <a:avLst/>
            <a:gdLst/>
            <a:ahLst/>
            <a:cxnLst/>
            <a:rect l="l" t="t" r="r" b="b"/>
            <a:pathLst>
              <a:path w="5594" h="1974" extrusionOk="0">
                <a:moveTo>
                  <a:pt x="5593" y="0"/>
                </a:moveTo>
                <a:lnTo>
                  <a:pt x="5593" y="0"/>
                </a:lnTo>
                <a:cubicBezTo>
                  <a:pt x="5030" y="335"/>
                  <a:pt x="4448" y="475"/>
                  <a:pt x="3913" y="475"/>
                </a:cubicBezTo>
                <a:cubicBezTo>
                  <a:pt x="3727" y="475"/>
                  <a:pt x="3546" y="458"/>
                  <a:pt x="3375" y="426"/>
                </a:cubicBezTo>
                <a:lnTo>
                  <a:pt x="3375" y="426"/>
                </a:lnTo>
                <a:cubicBezTo>
                  <a:pt x="3517" y="608"/>
                  <a:pt x="3678" y="779"/>
                  <a:pt x="3860" y="936"/>
                </a:cubicBezTo>
                <a:cubicBezTo>
                  <a:pt x="3485" y="1059"/>
                  <a:pt x="3093" y="1121"/>
                  <a:pt x="2699" y="1121"/>
                </a:cubicBezTo>
                <a:cubicBezTo>
                  <a:pt x="1823" y="1121"/>
                  <a:pt x="940" y="812"/>
                  <a:pt x="231" y="177"/>
                </a:cubicBezTo>
                <a:cubicBezTo>
                  <a:pt x="152" y="265"/>
                  <a:pt x="74" y="353"/>
                  <a:pt x="0" y="436"/>
                </a:cubicBezTo>
                <a:cubicBezTo>
                  <a:pt x="778" y="1129"/>
                  <a:pt x="1741" y="1467"/>
                  <a:pt x="2700" y="1467"/>
                </a:cubicBezTo>
                <a:cubicBezTo>
                  <a:pt x="3131" y="1467"/>
                  <a:pt x="3561" y="1399"/>
                  <a:pt x="3972" y="1264"/>
                </a:cubicBezTo>
                <a:lnTo>
                  <a:pt x="3972" y="1264"/>
                </a:lnTo>
                <a:cubicBezTo>
                  <a:pt x="3913" y="1504"/>
                  <a:pt x="3840" y="1739"/>
                  <a:pt x="3742" y="1974"/>
                </a:cubicBezTo>
                <a:cubicBezTo>
                  <a:pt x="4599" y="1509"/>
                  <a:pt x="5236" y="799"/>
                  <a:pt x="5593" y="0"/>
                </a:cubicBezTo>
                <a:close/>
              </a:path>
            </a:pathLst>
          </a:custGeom>
          <a:solidFill>
            <a:schemeClr val="bg1">
              <a:lumMod val="8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30" name="Google Shape;586;p23">
            <a:extLst>
              <a:ext uri="{FF2B5EF4-FFF2-40B4-BE49-F238E27FC236}">
                <a16:creationId xmlns:a16="http://schemas.microsoft.com/office/drawing/2014/main" id="{1D40C91B-7BB1-9A83-AAC2-D1A67FAEF50C}"/>
              </a:ext>
            </a:extLst>
          </p:cNvPr>
          <p:cNvSpPr/>
          <p:nvPr/>
        </p:nvSpPr>
        <p:spPr>
          <a:xfrm>
            <a:off x="4901541" y="2131968"/>
            <a:ext cx="510816" cy="528590"/>
          </a:xfrm>
          <a:custGeom>
            <a:avLst/>
            <a:gdLst/>
            <a:ahLst/>
            <a:cxnLst/>
            <a:rect l="l" t="t" r="r" b="b"/>
            <a:pathLst>
              <a:path w="3492" h="4637" extrusionOk="0">
                <a:moveTo>
                  <a:pt x="423" y="1"/>
                </a:moveTo>
                <a:cubicBezTo>
                  <a:pt x="281" y="1"/>
                  <a:pt x="140" y="8"/>
                  <a:pt x="0" y="23"/>
                </a:cubicBezTo>
                <a:cubicBezTo>
                  <a:pt x="774" y="454"/>
                  <a:pt x="1254" y="1091"/>
                  <a:pt x="1484" y="1728"/>
                </a:cubicBezTo>
                <a:cubicBezTo>
                  <a:pt x="1567" y="1512"/>
                  <a:pt x="1636" y="1287"/>
                  <a:pt x="1685" y="1052"/>
                </a:cubicBezTo>
                <a:cubicBezTo>
                  <a:pt x="2635" y="1899"/>
                  <a:pt x="3125" y="3221"/>
                  <a:pt x="2850" y="4573"/>
                </a:cubicBezTo>
                <a:cubicBezTo>
                  <a:pt x="2963" y="4598"/>
                  <a:pt x="3076" y="4617"/>
                  <a:pt x="3188" y="4637"/>
                </a:cubicBezTo>
                <a:cubicBezTo>
                  <a:pt x="3492" y="3163"/>
                  <a:pt x="2948" y="1718"/>
                  <a:pt x="1910" y="792"/>
                </a:cubicBezTo>
                <a:cubicBezTo>
                  <a:pt x="2145" y="719"/>
                  <a:pt x="2390" y="670"/>
                  <a:pt x="2640" y="631"/>
                </a:cubicBezTo>
                <a:cubicBezTo>
                  <a:pt x="1941" y="207"/>
                  <a:pt x="1169" y="1"/>
                  <a:pt x="423" y="1"/>
                </a:cubicBezTo>
                <a:close/>
              </a:path>
            </a:pathLst>
          </a:custGeom>
          <a:solidFill>
            <a:schemeClr val="bg1">
              <a:lumMod val="8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31" name="Google Shape;587;p23">
            <a:extLst>
              <a:ext uri="{FF2B5EF4-FFF2-40B4-BE49-F238E27FC236}">
                <a16:creationId xmlns:a16="http://schemas.microsoft.com/office/drawing/2014/main" id="{633AA6EF-718F-8B9C-CE3C-5F1449E63CAC}"/>
              </a:ext>
            </a:extLst>
          </p:cNvPr>
          <p:cNvSpPr/>
          <p:nvPr/>
        </p:nvSpPr>
        <p:spPr>
          <a:xfrm>
            <a:off x="4391610" y="2824832"/>
            <a:ext cx="343928" cy="598303"/>
          </a:xfrm>
          <a:custGeom>
            <a:avLst/>
            <a:gdLst/>
            <a:ahLst/>
            <a:cxnLst/>
            <a:rect l="l" t="t" r="r" b="b"/>
            <a:pathLst>
              <a:path w="1490" h="2592" extrusionOk="0">
                <a:moveTo>
                  <a:pt x="1391" y="427"/>
                </a:moveTo>
                <a:lnTo>
                  <a:pt x="1391" y="2161"/>
                </a:lnTo>
                <a:lnTo>
                  <a:pt x="93" y="2161"/>
                </a:lnTo>
                <a:lnTo>
                  <a:pt x="93" y="427"/>
                </a:lnTo>
                <a:close/>
                <a:moveTo>
                  <a:pt x="231" y="1"/>
                </a:moveTo>
                <a:cubicBezTo>
                  <a:pt x="103" y="1"/>
                  <a:pt x="0" y="99"/>
                  <a:pt x="0" y="226"/>
                </a:cubicBezTo>
                <a:lnTo>
                  <a:pt x="0" y="2366"/>
                </a:lnTo>
                <a:cubicBezTo>
                  <a:pt x="0" y="2489"/>
                  <a:pt x="103" y="2592"/>
                  <a:pt x="231" y="2592"/>
                </a:cubicBezTo>
                <a:lnTo>
                  <a:pt x="1264" y="2592"/>
                </a:lnTo>
                <a:cubicBezTo>
                  <a:pt x="1386" y="2592"/>
                  <a:pt x="1489" y="2489"/>
                  <a:pt x="1489" y="2366"/>
                </a:cubicBezTo>
                <a:lnTo>
                  <a:pt x="1489" y="226"/>
                </a:lnTo>
                <a:cubicBezTo>
                  <a:pt x="1489" y="99"/>
                  <a:pt x="1386" y="1"/>
                  <a:pt x="1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3" name="Google Shape;575;p23">
            <a:extLst>
              <a:ext uri="{FF2B5EF4-FFF2-40B4-BE49-F238E27FC236}">
                <a16:creationId xmlns:a16="http://schemas.microsoft.com/office/drawing/2014/main" id="{B3798C6A-72AD-E9F9-A645-A2B9F3623DD8}"/>
              </a:ext>
            </a:extLst>
          </p:cNvPr>
          <p:cNvSpPr/>
          <p:nvPr/>
        </p:nvSpPr>
        <p:spPr>
          <a:xfrm>
            <a:off x="4526181" y="3886632"/>
            <a:ext cx="340466" cy="382480"/>
          </a:xfrm>
          <a:custGeom>
            <a:avLst/>
            <a:gdLst/>
            <a:ahLst/>
            <a:cxnLst/>
            <a:rect l="l" t="t" r="r" b="b"/>
            <a:pathLst>
              <a:path w="1475" h="1657" extrusionOk="0">
                <a:moveTo>
                  <a:pt x="1251" y="0"/>
                </a:moveTo>
                <a:cubicBezTo>
                  <a:pt x="1226" y="0"/>
                  <a:pt x="1200" y="6"/>
                  <a:pt x="1176" y="17"/>
                </a:cubicBezTo>
                <a:cubicBezTo>
                  <a:pt x="1078" y="61"/>
                  <a:pt x="1029" y="173"/>
                  <a:pt x="1073" y="271"/>
                </a:cubicBezTo>
                <a:cubicBezTo>
                  <a:pt x="1078" y="291"/>
                  <a:pt x="1087" y="306"/>
                  <a:pt x="1102" y="320"/>
                </a:cubicBezTo>
                <a:lnTo>
                  <a:pt x="975" y="506"/>
                </a:lnTo>
                <a:cubicBezTo>
                  <a:pt x="938" y="492"/>
                  <a:pt x="900" y="484"/>
                  <a:pt x="862" y="484"/>
                </a:cubicBezTo>
                <a:cubicBezTo>
                  <a:pt x="824" y="484"/>
                  <a:pt x="786" y="492"/>
                  <a:pt x="749" y="506"/>
                </a:cubicBezTo>
                <a:cubicBezTo>
                  <a:pt x="691" y="531"/>
                  <a:pt x="647" y="575"/>
                  <a:pt x="617" y="624"/>
                </a:cubicBezTo>
                <a:lnTo>
                  <a:pt x="412" y="536"/>
                </a:lnTo>
                <a:cubicBezTo>
                  <a:pt x="416" y="502"/>
                  <a:pt x="412" y="467"/>
                  <a:pt x="397" y="433"/>
                </a:cubicBezTo>
                <a:cubicBezTo>
                  <a:pt x="367" y="359"/>
                  <a:pt x="293" y="316"/>
                  <a:pt x="217" y="316"/>
                </a:cubicBezTo>
                <a:cubicBezTo>
                  <a:pt x="192" y="316"/>
                  <a:pt x="166" y="320"/>
                  <a:pt x="142" y="330"/>
                </a:cubicBezTo>
                <a:cubicBezTo>
                  <a:pt x="44" y="374"/>
                  <a:pt x="0" y="487"/>
                  <a:pt x="39" y="590"/>
                </a:cubicBezTo>
                <a:cubicBezTo>
                  <a:pt x="72" y="662"/>
                  <a:pt x="144" y="705"/>
                  <a:pt x="219" y="705"/>
                </a:cubicBezTo>
                <a:cubicBezTo>
                  <a:pt x="246" y="705"/>
                  <a:pt x="273" y="699"/>
                  <a:pt x="299" y="688"/>
                </a:cubicBezTo>
                <a:cubicBezTo>
                  <a:pt x="328" y="678"/>
                  <a:pt x="353" y="658"/>
                  <a:pt x="367" y="639"/>
                </a:cubicBezTo>
                <a:lnTo>
                  <a:pt x="578" y="727"/>
                </a:lnTo>
                <a:cubicBezTo>
                  <a:pt x="568" y="781"/>
                  <a:pt x="573" y="835"/>
                  <a:pt x="598" y="884"/>
                </a:cubicBezTo>
                <a:cubicBezTo>
                  <a:pt x="622" y="947"/>
                  <a:pt x="671" y="996"/>
                  <a:pt x="725" y="1026"/>
                </a:cubicBezTo>
                <a:lnTo>
                  <a:pt x="666" y="1266"/>
                </a:lnTo>
                <a:cubicBezTo>
                  <a:pt x="647" y="1270"/>
                  <a:pt x="622" y="1275"/>
                  <a:pt x="603" y="1285"/>
                </a:cubicBezTo>
                <a:cubicBezTo>
                  <a:pt x="500" y="1324"/>
                  <a:pt x="456" y="1442"/>
                  <a:pt x="500" y="1540"/>
                </a:cubicBezTo>
                <a:cubicBezTo>
                  <a:pt x="533" y="1614"/>
                  <a:pt x="605" y="1657"/>
                  <a:pt x="681" y="1657"/>
                </a:cubicBezTo>
                <a:cubicBezTo>
                  <a:pt x="705" y="1657"/>
                  <a:pt x="730" y="1652"/>
                  <a:pt x="754" y="1643"/>
                </a:cubicBezTo>
                <a:cubicBezTo>
                  <a:pt x="852" y="1599"/>
                  <a:pt x="896" y="1481"/>
                  <a:pt x="857" y="1383"/>
                </a:cubicBezTo>
                <a:cubicBezTo>
                  <a:pt x="838" y="1344"/>
                  <a:pt x="808" y="1314"/>
                  <a:pt x="774" y="1295"/>
                </a:cubicBezTo>
                <a:lnTo>
                  <a:pt x="833" y="1055"/>
                </a:lnTo>
                <a:cubicBezTo>
                  <a:pt x="844" y="1056"/>
                  <a:pt x="856" y="1057"/>
                  <a:pt x="867" y="1057"/>
                </a:cubicBezTo>
                <a:cubicBezTo>
                  <a:pt x="903" y="1057"/>
                  <a:pt x="937" y="1050"/>
                  <a:pt x="975" y="1035"/>
                </a:cubicBezTo>
                <a:cubicBezTo>
                  <a:pt x="1122" y="972"/>
                  <a:pt x="1185" y="805"/>
                  <a:pt x="1122" y="658"/>
                </a:cubicBezTo>
                <a:cubicBezTo>
                  <a:pt x="1107" y="624"/>
                  <a:pt x="1087" y="595"/>
                  <a:pt x="1063" y="570"/>
                </a:cubicBezTo>
                <a:lnTo>
                  <a:pt x="1195" y="379"/>
                </a:lnTo>
                <a:cubicBezTo>
                  <a:pt x="1213" y="386"/>
                  <a:pt x="1234" y="390"/>
                  <a:pt x="1255" y="390"/>
                </a:cubicBezTo>
                <a:cubicBezTo>
                  <a:pt x="1279" y="390"/>
                  <a:pt x="1304" y="385"/>
                  <a:pt x="1327" y="374"/>
                </a:cubicBezTo>
                <a:cubicBezTo>
                  <a:pt x="1425" y="330"/>
                  <a:pt x="1474" y="217"/>
                  <a:pt x="1430" y="120"/>
                </a:cubicBezTo>
                <a:cubicBezTo>
                  <a:pt x="1397" y="46"/>
                  <a:pt x="1326" y="0"/>
                  <a:pt x="12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4" name="Google Shape;566;p23">
            <a:extLst>
              <a:ext uri="{FF2B5EF4-FFF2-40B4-BE49-F238E27FC236}">
                <a16:creationId xmlns:a16="http://schemas.microsoft.com/office/drawing/2014/main" id="{B31DAC88-7FB7-5CF8-BE88-DBB87BF6069F}"/>
              </a:ext>
            </a:extLst>
          </p:cNvPr>
          <p:cNvSpPr/>
          <p:nvPr/>
        </p:nvSpPr>
        <p:spPr>
          <a:xfrm>
            <a:off x="4250363" y="3739940"/>
            <a:ext cx="782547" cy="670058"/>
          </a:xfrm>
          <a:custGeom>
            <a:avLst/>
            <a:gdLst/>
            <a:ahLst/>
            <a:cxnLst/>
            <a:rect l="l" t="t" r="r" b="b"/>
            <a:pathLst>
              <a:path w="2631" h="2631" extrusionOk="0">
                <a:moveTo>
                  <a:pt x="1313" y="1"/>
                </a:moveTo>
                <a:cubicBezTo>
                  <a:pt x="588" y="1"/>
                  <a:pt x="0" y="588"/>
                  <a:pt x="0" y="1318"/>
                </a:cubicBezTo>
                <a:cubicBezTo>
                  <a:pt x="0" y="2043"/>
                  <a:pt x="588" y="2630"/>
                  <a:pt x="1313" y="2630"/>
                </a:cubicBezTo>
                <a:cubicBezTo>
                  <a:pt x="2042" y="2630"/>
                  <a:pt x="2630" y="2043"/>
                  <a:pt x="2630" y="1318"/>
                </a:cubicBezTo>
                <a:cubicBezTo>
                  <a:pt x="2630" y="588"/>
                  <a:pt x="2042" y="1"/>
                  <a:pt x="131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latin typeface="Calibri" panose="020F0502020204030204" pitchFamily="34" charset="0"/>
              <a:cs typeface="Calibri" panose="020F0502020204030204" pitchFamily="34" charset="0"/>
            </a:endParaRPr>
          </a:p>
        </p:txBody>
      </p:sp>
      <p:sp>
        <p:nvSpPr>
          <p:cNvPr id="5" name="Google Shape;586;p23">
            <a:extLst>
              <a:ext uri="{FF2B5EF4-FFF2-40B4-BE49-F238E27FC236}">
                <a16:creationId xmlns:a16="http://schemas.microsoft.com/office/drawing/2014/main" id="{9CA2A556-7AA8-892D-7C86-9635506805A8}"/>
              </a:ext>
            </a:extLst>
          </p:cNvPr>
          <p:cNvSpPr/>
          <p:nvPr/>
        </p:nvSpPr>
        <p:spPr>
          <a:xfrm rot="4098039">
            <a:off x="5018425" y="3372518"/>
            <a:ext cx="510816" cy="528590"/>
          </a:xfrm>
          <a:custGeom>
            <a:avLst/>
            <a:gdLst/>
            <a:ahLst/>
            <a:cxnLst/>
            <a:rect l="l" t="t" r="r" b="b"/>
            <a:pathLst>
              <a:path w="3492" h="4637" extrusionOk="0">
                <a:moveTo>
                  <a:pt x="423" y="1"/>
                </a:moveTo>
                <a:cubicBezTo>
                  <a:pt x="281" y="1"/>
                  <a:pt x="140" y="8"/>
                  <a:pt x="0" y="23"/>
                </a:cubicBezTo>
                <a:cubicBezTo>
                  <a:pt x="774" y="454"/>
                  <a:pt x="1254" y="1091"/>
                  <a:pt x="1484" y="1728"/>
                </a:cubicBezTo>
                <a:cubicBezTo>
                  <a:pt x="1567" y="1512"/>
                  <a:pt x="1636" y="1287"/>
                  <a:pt x="1685" y="1052"/>
                </a:cubicBezTo>
                <a:cubicBezTo>
                  <a:pt x="2635" y="1899"/>
                  <a:pt x="3125" y="3221"/>
                  <a:pt x="2850" y="4573"/>
                </a:cubicBezTo>
                <a:cubicBezTo>
                  <a:pt x="2963" y="4598"/>
                  <a:pt x="3076" y="4617"/>
                  <a:pt x="3188" y="4637"/>
                </a:cubicBezTo>
                <a:cubicBezTo>
                  <a:pt x="3492" y="3163"/>
                  <a:pt x="2948" y="1718"/>
                  <a:pt x="1910" y="792"/>
                </a:cubicBezTo>
                <a:cubicBezTo>
                  <a:pt x="2145" y="719"/>
                  <a:pt x="2390" y="670"/>
                  <a:pt x="2640" y="631"/>
                </a:cubicBezTo>
                <a:cubicBezTo>
                  <a:pt x="1941" y="207"/>
                  <a:pt x="1169" y="1"/>
                  <a:pt x="423" y="1"/>
                </a:cubicBezTo>
                <a:close/>
              </a:path>
            </a:pathLst>
          </a:custGeom>
          <a:solidFill>
            <a:schemeClr val="bg1">
              <a:lumMod val="8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7" name="Google Shape;585;p23">
            <a:extLst>
              <a:ext uri="{FF2B5EF4-FFF2-40B4-BE49-F238E27FC236}">
                <a16:creationId xmlns:a16="http://schemas.microsoft.com/office/drawing/2014/main" id="{537B2E5D-F043-2FB2-2FC0-D3A663131C2B}"/>
              </a:ext>
            </a:extLst>
          </p:cNvPr>
          <p:cNvSpPr/>
          <p:nvPr/>
        </p:nvSpPr>
        <p:spPr>
          <a:xfrm rot="7738794">
            <a:off x="3589055" y="2218216"/>
            <a:ext cx="664531" cy="245122"/>
          </a:xfrm>
          <a:custGeom>
            <a:avLst/>
            <a:gdLst/>
            <a:ahLst/>
            <a:cxnLst/>
            <a:rect l="l" t="t" r="r" b="b"/>
            <a:pathLst>
              <a:path w="5594" h="1974" extrusionOk="0">
                <a:moveTo>
                  <a:pt x="5593" y="0"/>
                </a:moveTo>
                <a:lnTo>
                  <a:pt x="5593" y="0"/>
                </a:lnTo>
                <a:cubicBezTo>
                  <a:pt x="5030" y="335"/>
                  <a:pt x="4448" y="475"/>
                  <a:pt x="3913" y="475"/>
                </a:cubicBezTo>
                <a:cubicBezTo>
                  <a:pt x="3727" y="475"/>
                  <a:pt x="3546" y="458"/>
                  <a:pt x="3375" y="426"/>
                </a:cubicBezTo>
                <a:lnTo>
                  <a:pt x="3375" y="426"/>
                </a:lnTo>
                <a:cubicBezTo>
                  <a:pt x="3517" y="608"/>
                  <a:pt x="3678" y="779"/>
                  <a:pt x="3860" y="936"/>
                </a:cubicBezTo>
                <a:cubicBezTo>
                  <a:pt x="3485" y="1059"/>
                  <a:pt x="3093" y="1121"/>
                  <a:pt x="2699" y="1121"/>
                </a:cubicBezTo>
                <a:cubicBezTo>
                  <a:pt x="1823" y="1121"/>
                  <a:pt x="940" y="812"/>
                  <a:pt x="231" y="177"/>
                </a:cubicBezTo>
                <a:cubicBezTo>
                  <a:pt x="152" y="265"/>
                  <a:pt x="74" y="353"/>
                  <a:pt x="0" y="436"/>
                </a:cubicBezTo>
                <a:cubicBezTo>
                  <a:pt x="778" y="1129"/>
                  <a:pt x="1741" y="1467"/>
                  <a:pt x="2700" y="1467"/>
                </a:cubicBezTo>
                <a:cubicBezTo>
                  <a:pt x="3131" y="1467"/>
                  <a:pt x="3561" y="1399"/>
                  <a:pt x="3972" y="1264"/>
                </a:cubicBezTo>
                <a:lnTo>
                  <a:pt x="3972" y="1264"/>
                </a:lnTo>
                <a:cubicBezTo>
                  <a:pt x="3913" y="1504"/>
                  <a:pt x="3840" y="1739"/>
                  <a:pt x="3742" y="1974"/>
                </a:cubicBezTo>
                <a:cubicBezTo>
                  <a:pt x="4599" y="1509"/>
                  <a:pt x="5236" y="799"/>
                  <a:pt x="5593" y="0"/>
                </a:cubicBezTo>
                <a:close/>
              </a:path>
            </a:pathLst>
          </a:custGeom>
          <a:solidFill>
            <a:schemeClr val="bg1">
              <a:lumMod val="8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13" name="Google Shape;567;p23">
            <a:extLst>
              <a:ext uri="{FF2B5EF4-FFF2-40B4-BE49-F238E27FC236}">
                <a16:creationId xmlns:a16="http://schemas.microsoft.com/office/drawing/2014/main" id="{70A2DE62-CDF0-6A3B-3314-87E8D04BBBA5}"/>
              </a:ext>
            </a:extLst>
          </p:cNvPr>
          <p:cNvSpPr txBox="1"/>
          <p:nvPr/>
        </p:nvSpPr>
        <p:spPr>
          <a:xfrm>
            <a:off x="2219962" y="3978422"/>
            <a:ext cx="1808564" cy="383009"/>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n" sz="1200" dirty="0">
                <a:solidFill>
                  <a:schemeClr val="dk1"/>
                </a:solidFill>
                <a:latin typeface="Calibri" panose="020F0502020204030204" pitchFamily="34" charset="0"/>
                <a:ea typeface="Roboto"/>
                <a:cs typeface="Calibri" panose="020F0502020204030204" pitchFamily="34" charset="0"/>
                <a:sym typeface="Roboto"/>
              </a:rPr>
              <a:t>Calculate values for each CTC Componant</a:t>
            </a:r>
            <a:endParaRPr sz="1200" dirty="0">
              <a:solidFill>
                <a:schemeClr val="dk1"/>
              </a:solidFill>
              <a:latin typeface="Calibri" panose="020F0502020204030204" pitchFamily="34" charset="0"/>
              <a:ea typeface="Roboto"/>
              <a:cs typeface="Calibri" panose="020F0502020204030204" pitchFamily="34" charset="0"/>
              <a:sym typeface="Roboto"/>
            </a:endParaRPr>
          </a:p>
        </p:txBody>
      </p:sp>
      <p:pic>
        <p:nvPicPr>
          <p:cNvPr id="14" name="Picture 13">
            <a:extLst>
              <a:ext uri="{FF2B5EF4-FFF2-40B4-BE49-F238E27FC236}">
                <a16:creationId xmlns:a16="http://schemas.microsoft.com/office/drawing/2014/main" id="{84B13E86-EAFD-CA05-89C8-5B29C6B94D9A}"/>
              </a:ext>
            </a:extLst>
          </p:cNvPr>
          <p:cNvPicPr>
            <a:picLocks noChangeAspect="1"/>
          </p:cNvPicPr>
          <p:nvPr/>
        </p:nvPicPr>
        <p:blipFill>
          <a:blip r:embed="rId2"/>
          <a:stretch>
            <a:fillRect/>
          </a:stretch>
        </p:blipFill>
        <p:spPr>
          <a:xfrm>
            <a:off x="4363041" y="1845098"/>
            <a:ext cx="495985" cy="405291"/>
          </a:xfrm>
          <a:prstGeom prst="rect">
            <a:avLst/>
          </a:prstGeom>
        </p:spPr>
      </p:pic>
      <p:pic>
        <p:nvPicPr>
          <p:cNvPr id="15" name="Picture 14">
            <a:extLst>
              <a:ext uri="{FF2B5EF4-FFF2-40B4-BE49-F238E27FC236}">
                <a16:creationId xmlns:a16="http://schemas.microsoft.com/office/drawing/2014/main" id="{8F04279A-949B-F664-E6F2-40DE0E642334}"/>
              </a:ext>
            </a:extLst>
          </p:cNvPr>
          <p:cNvPicPr>
            <a:picLocks noChangeAspect="1"/>
          </p:cNvPicPr>
          <p:nvPr/>
        </p:nvPicPr>
        <p:blipFill>
          <a:blip r:embed="rId3"/>
          <a:stretch>
            <a:fillRect/>
          </a:stretch>
        </p:blipFill>
        <p:spPr>
          <a:xfrm>
            <a:off x="3294799" y="2702641"/>
            <a:ext cx="587764" cy="416832"/>
          </a:xfrm>
          <a:prstGeom prst="rect">
            <a:avLst/>
          </a:prstGeom>
        </p:spPr>
      </p:pic>
      <p:pic>
        <p:nvPicPr>
          <p:cNvPr id="16" name="Picture 15">
            <a:extLst>
              <a:ext uri="{FF2B5EF4-FFF2-40B4-BE49-F238E27FC236}">
                <a16:creationId xmlns:a16="http://schemas.microsoft.com/office/drawing/2014/main" id="{8B036167-7D5E-12A5-6152-7114FF768665}"/>
              </a:ext>
            </a:extLst>
          </p:cNvPr>
          <p:cNvPicPr>
            <a:picLocks noChangeAspect="1"/>
          </p:cNvPicPr>
          <p:nvPr/>
        </p:nvPicPr>
        <p:blipFill>
          <a:blip r:embed="rId4"/>
          <a:stretch>
            <a:fillRect/>
          </a:stretch>
        </p:blipFill>
        <p:spPr>
          <a:xfrm>
            <a:off x="4372575" y="3804546"/>
            <a:ext cx="536754" cy="530002"/>
          </a:xfrm>
          <a:prstGeom prst="rect">
            <a:avLst/>
          </a:prstGeom>
        </p:spPr>
      </p:pic>
      <p:pic>
        <p:nvPicPr>
          <p:cNvPr id="17" name="Picture 16">
            <a:extLst>
              <a:ext uri="{FF2B5EF4-FFF2-40B4-BE49-F238E27FC236}">
                <a16:creationId xmlns:a16="http://schemas.microsoft.com/office/drawing/2014/main" id="{2EE0AB18-F72B-D216-2070-9627014FEBAB}"/>
              </a:ext>
            </a:extLst>
          </p:cNvPr>
          <p:cNvPicPr>
            <a:picLocks noChangeAspect="1"/>
          </p:cNvPicPr>
          <p:nvPr/>
        </p:nvPicPr>
        <p:blipFill>
          <a:blip r:embed="rId5"/>
          <a:stretch>
            <a:fillRect/>
          </a:stretch>
        </p:blipFill>
        <p:spPr>
          <a:xfrm>
            <a:off x="5234270" y="2756774"/>
            <a:ext cx="617670" cy="598368"/>
          </a:xfrm>
          <a:prstGeom prst="rect">
            <a:avLst/>
          </a:prstGeom>
        </p:spPr>
      </p:pic>
    </p:spTree>
    <p:extLst>
      <p:ext uri="{BB962C8B-B14F-4D97-AF65-F5344CB8AC3E}">
        <p14:creationId xmlns:p14="http://schemas.microsoft.com/office/powerpoint/2010/main" val="1326329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animBg="1"/>
      <p:bldP spid="23" grpId="0"/>
      <p:bldP spid="24" grpId="0" animBg="1"/>
      <p:bldP spid="25" grpId="0"/>
      <p:bldP spid="29" grpId="0" animBg="1"/>
      <p:bldP spid="30" grpId="0" animBg="1"/>
      <p:bldP spid="4" grpId="0" animBg="1"/>
      <p:bldP spid="5" grpId="0" animBg="1"/>
      <p:bldP spid="7"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19E2A-146A-6F05-9A35-3AE76DECCEA9}"/>
              </a:ext>
            </a:extLst>
          </p:cNvPr>
          <p:cNvSpPr>
            <a:spLocks noGrp="1"/>
          </p:cNvSpPr>
          <p:nvPr>
            <p:ph type="title"/>
          </p:nvPr>
        </p:nvSpPr>
        <p:spPr>
          <a:xfrm>
            <a:off x="304788" y="339813"/>
            <a:ext cx="8532812" cy="481013"/>
          </a:xfrm>
        </p:spPr>
        <p:txBody>
          <a:bodyPr/>
          <a:lstStyle/>
          <a:p>
            <a:r>
              <a:rPr lang="en-GB" dirty="0">
                <a:latin typeface="Calibri" panose="020F0502020204030204" pitchFamily="34" charset="0"/>
                <a:cs typeface="Calibri" panose="020F0502020204030204" pitchFamily="34" charset="0"/>
              </a:rPr>
              <a:t>How do you manage CTC changes</a:t>
            </a:r>
          </a:p>
        </p:txBody>
      </p:sp>
      <p:sp>
        <p:nvSpPr>
          <p:cNvPr id="20" name="Google Shape;566;p23">
            <a:extLst>
              <a:ext uri="{FF2B5EF4-FFF2-40B4-BE49-F238E27FC236}">
                <a16:creationId xmlns:a16="http://schemas.microsoft.com/office/drawing/2014/main" id="{3C9A7263-7E87-65C7-2F17-10C52F508D14}"/>
              </a:ext>
            </a:extLst>
          </p:cNvPr>
          <p:cNvSpPr/>
          <p:nvPr/>
        </p:nvSpPr>
        <p:spPr>
          <a:xfrm>
            <a:off x="3213572" y="2574132"/>
            <a:ext cx="780059" cy="705196"/>
          </a:xfrm>
          <a:custGeom>
            <a:avLst/>
            <a:gdLst/>
            <a:ahLst/>
            <a:cxnLst/>
            <a:rect l="l" t="t" r="r" b="b"/>
            <a:pathLst>
              <a:path w="2631" h="2631" extrusionOk="0">
                <a:moveTo>
                  <a:pt x="1313" y="1"/>
                </a:moveTo>
                <a:cubicBezTo>
                  <a:pt x="588" y="1"/>
                  <a:pt x="0" y="588"/>
                  <a:pt x="0" y="1318"/>
                </a:cubicBezTo>
                <a:cubicBezTo>
                  <a:pt x="0" y="2043"/>
                  <a:pt x="588" y="2630"/>
                  <a:pt x="1313" y="2630"/>
                </a:cubicBezTo>
                <a:cubicBezTo>
                  <a:pt x="2042" y="2630"/>
                  <a:pt x="2630" y="2043"/>
                  <a:pt x="2630" y="1318"/>
                </a:cubicBezTo>
                <a:cubicBezTo>
                  <a:pt x="2630" y="588"/>
                  <a:pt x="2042" y="1"/>
                  <a:pt x="13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latin typeface="Calibri" panose="020F0502020204030204" pitchFamily="34" charset="0"/>
              <a:cs typeface="Calibri" panose="020F0502020204030204" pitchFamily="34" charset="0"/>
            </a:endParaRPr>
          </a:p>
        </p:txBody>
      </p:sp>
      <p:sp>
        <p:nvSpPr>
          <p:cNvPr id="21" name="Google Shape;567;p23">
            <a:extLst>
              <a:ext uri="{FF2B5EF4-FFF2-40B4-BE49-F238E27FC236}">
                <a16:creationId xmlns:a16="http://schemas.microsoft.com/office/drawing/2014/main" id="{BFEC7301-AF0B-04A1-FCAE-994371FDE7C4}"/>
              </a:ext>
            </a:extLst>
          </p:cNvPr>
          <p:cNvSpPr txBox="1"/>
          <p:nvPr/>
        </p:nvSpPr>
        <p:spPr>
          <a:xfrm>
            <a:off x="1223467" y="2763386"/>
            <a:ext cx="1808564" cy="383009"/>
          </a:xfrm>
          <a:prstGeom prst="rect">
            <a:avLst/>
          </a:prstGeom>
          <a:noFill/>
          <a:ln>
            <a:noFill/>
          </a:ln>
        </p:spPr>
        <p:txBody>
          <a:bodyPr spcFirstLastPara="1" wrap="square" lIns="91425" tIns="91425" rIns="0" bIns="91425" anchor="ctr" anchorCtr="0">
            <a:noAutofit/>
          </a:bodyPr>
          <a:lstStyle/>
          <a:p>
            <a:pPr marL="0" lvl="0" indent="0" algn="l" rtl="0">
              <a:spcBef>
                <a:spcPts val="0"/>
              </a:spcBef>
              <a:spcAft>
                <a:spcPts val="0"/>
              </a:spcAft>
              <a:buNone/>
            </a:pPr>
            <a:r>
              <a:rPr lang="en" sz="1200" dirty="0">
                <a:solidFill>
                  <a:schemeClr val="accent3"/>
                </a:solidFill>
                <a:latin typeface="Calibri" panose="020F0502020204030204" pitchFamily="34" charset="0"/>
                <a:ea typeface="Fira Sans Extra Condensed Medium"/>
                <a:cs typeface="Calibri" panose="020F0502020204030204" pitchFamily="34" charset="0"/>
                <a:sym typeface="Fira Sans Extra Condensed Medium"/>
              </a:rPr>
              <a:t>Calculate the new cost of the componant</a:t>
            </a:r>
          </a:p>
        </p:txBody>
      </p:sp>
      <p:sp>
        <p:nvSpPr>
          <p:cNvPr id="22" name="Google Shape;569;p23">
            <a:extLst>
              <a:ext uri="{FF2B5EF4-FFF2-40B4-BE49-F238E27FC236}">
                <a16:creationId xmlns:a16="http://schemas.microsoft.com/office/drawing/2014/main" id="{8513442B-EB98-D1DE-F363-7FE9814F9553}"/>
              </a:ext>
            </a:extLst>
          </p:cNvPr>
          <p:cNvSpPr/>
          <p:nvPr/>
        </p:nvSpPr>
        <p:spPr>
          <a:xfrm>
            <a:off x="4260501" y="1695408"/>
            <a:ext cx="713010" cy="670778"/>
          </a:xfrm>
          <a:custGeom>
            <a:avLst/>
            <a:gdLst/>
            <a:ahLst/>
            <a:cxnLst/>
            <a:rect l="l" t="t" r="r" b="b"/>
            <a:pathLst>
              <a:path w="2626" h="2631" extrusionOk="0">
                <a:moveTo>
                  <a:pt x="1313" y="1"/>
                </a:moveTo>
                <a:cubicBezTo>
                  <a:pt x="588" y="1"/>
                  <a:pt x="0" y="593"/>
                  <a:pt x="0" y="1318"/>
                </a:cubicBezTo>
                <a:cubicBezTo>
                  <a:pt x="0" y="2043"/>
                  <a:pt x="588" y="2630"/>
                  <a:pt x="1313" y="2630"/>
                </a:cubicBezTo>
                <a:cubicBezTo>
                  <a:pt x="2038" y="2630"/>
                  <a:pt x="2625" y="2043"/>
                  <a:pt x="2625" y="1318"/>
                </a:cubicBezTo>
                <a:cubicBezTo>
                  <a:pt x="2625" y="593"/>
                  <a:pt x="2038" y="1"/>
                  <a:pt x="13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latin typeface="Calibri" panose="020F0502020204030204" pitchFamily="34" charset="0"/>
              <a:cs typeface="Calibri" panose="020F0502020204030204" pitchFamily="34" charset="0"/>
            </a:endParaRPr>
          </a:p>
        </p:txBody>
      </p:sp>
      <p:sp>
        <p:nvSpPr>
          <p:cNvPr id="23" name="Google Shape;570;p23">
            <a:extLst>
              <a:ext uri="{FF2B5EF4-FFF2-40B4-BE49-F238E27FC236}">
                <a16:creationId xmlns:a16="http://schemas.microsoft.com/office/drawing/2014/main" id="{8703DEC7-3CD9-B3D9-55D5-0F8269A94BA7}"/>
              </a:ext>
            </a:extLst>
          </p:cNvPr>
          <p:cNvSpPr txBox="1"/>
          <p:nvPr/>
        </p:nvSpPr>
        <p:spPr>
          <a:xfrm>
            <a:off x="2583046" y="1650509"/>
            <a:ext cx="1808564" cy="383009"/>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ZA" sz="1200" dirty="0">
                <a:solidFill>
                  <a:schemeClr val="accent3"/>
                </a:solidFill>
                <a:latin typeface="Calibri" panose="020F0502020204030204" pitchFamily="34" charset="0"/>
                <a:ea typeface="Roboto"/>
                <a:cs typeface="Calibri" panose="020F0502020204030204" pitchFamily="34" charset="0"/>
                <a:sym typeface="Roboto"/>
              </a:rPr>
              <a:t>Determine</a:t>
            </a:r>
            <a:r>
              <a:rPr lang="en" sz="1200" dirty="0">
                <a:solidFill>
                  <a:schemeClr val="accent3"/>
                </a:solidFill>
                <a:latin typeface="Calibri" panose="020F0502020204030204" pitchFamily="34" charset="0"/>
                <a:ea typeface="Roboto"/>
                <a:cs typeface="Calibri" panose="020F0502020204030204" pitchFamily="34" charset="0"/>
                <a:sym typeface="Roboto"/>
              </a:rPr>
              <a:t> which CTC componant must change</a:t>
            </a:r>
            <a:endParaRPr sz="1200" dirty="0">
              <a:solidFill>
                <a:schemeClr val="accent3"/>
              </a:solidFill>
              <a:latin typeface="Calibri" panose="020F0502020204030204" pitchFamily="34" charset="0"/>
              <a:ea typeface="Roboto"/>
              <a:cs typeface="Calibri" panose="020F0502020204030204" pitchFamily="34" charset="0"/>
              <a:sym typeface="Roboto"/>
            </a:endParaRPr>
          </a:p>
        </p:txBody>
      </p:sp>
      <p:sp>
        <p:nvSpPr>
          <p:cNvPr id="24" name="Google Shape;572;p23">
            <a:extLst>
              <a:ext uri="{FF2B5EF4-FFF2-40B4-BE49-F238E27FC236}">
                <a16:creationId xmlns:a16="http://schemas.microsoft.com/office/drawing/2014/main" id="{64FA24CB-DA65-6FEB-FD57-BEA30A2D39EB}"/>
              </a:ext>
            </a:extLst>
          </p:cNvPr>
          <p:cNvSpPr/>
          <p:nvPr/>
        </p:nvSpPr>
        <p:spPr>
          <a:xfrm>
            <a:off x="5263553" y="2702641"/>
            <a:ext cx="648587" cy="634169"/>
          </a:xfrm>
          <a:custGeom>
            <a:avLst/>
            <a:gdLst/>
            <a:ahLst/>
            <a:cxnLst/>
            <a:rect l="l" t="t" r="r" b="b"/>
            <a:pathLst>
              <a:path w="2631" h="2631" extrusionOk="0">
                <a:moveTo>
                  <a:pt x="1313" y="1"/>
                </a:moveTo>
                <a:cubicBezTo>
                  <a:pt x="589" y="1"/>
                  <a:pt x="1" y="588"/>
                  <a:pt x="1" y="1318"/>
                </a:cubicBezTo>
                <a:cubicBezTo>
                  <a:pt x="1" y="2043"/>
                  <a:pt x="589" y="2630"/>
                  <a:pt x="1313" y="2630"/>
                </a:cubicBezTo>
                <a:cubicBezTo>
                  <a:pt x="2043" y="2630"/>
                  <a:pt x="2631" y="2043"/>
                  <a:pt x="2631" y="1318"/>
                </a:cubicBezTo>
                <a:cubicBezTo>
                  <a:pt x="2631" y="588"/>
                  <a:pt x="2043" y="1"/>
                  <a:pt x="13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latin typeface="Calibri" panose="020F0502020204030204" pitchFamily="34" charset="0"/>
              <a:cs typeface="Calibri" panose="020F0502020204030204" pitchFamily="34" charset="0"/>
            </a:endParaRPr>
          </a:p>
        </p:txBody>
      </p:sp>
      <p:sp>
        <p:nvSpPr>
          <p:cNvPr id="25" name="Google Shape;573;p23">
            <a:extLst>
              <a:ext uri="{FF2B5EF4-FFF2-40B4-BE49-F238E27FC236}">
                <a16:creationId xmlns:a16="http://schemas.microsoft.com/office/drawing/2014/main" id="{5A176208-E1E7-4F62-0A5A-14F399458DA2}"/>
              </a:ext>
            </a:extLst>
          </p:cNvPr>
          <p:cNvSpPr txBox="1"/>
          <p:nvPr/>
        </p:nvSpPr>
        <p:spPr>
          <a:xfrm>
            <a:off x="6182665" y="2784169"/>
            <a:ext cx="1808564" cy="383009"/>
          </a:xfrm>
          <a:prstGeom prst="rect">
            <a:avLst/>
          </a:prstGeom>
          <a:noFill/>
          <a:ln>
            <a:noFill/>
          </a:ln>
        </p:spPr>
        <p:txBody>
          <a:bodyPr spcFirstLastPara="1" wrap="square" lIns="0" tIns="91425" rIns="91425" bIns="91425" anchor="ctr" anchorCtr="0">
            <a:noAutofit/>
          </a:bodyPr>
          <a:lstStyle/>
          <a:p>
            <a:pPr marL="0" lvl="0" indent="0" algn="l" rtl="0">
              <a:spcBef>
                <a:spcPts val="0"/>
              </a:spcBef>
              <a:spcAft>
                <a:spcPts val="0"/>
              </a:spcAft>
              <a:buNone/>
            </a:pPr>
            <a:r>
              <a:rPr lang="en" sz="1200" dirty="0">
                <a:solidFill>
                  <a:schemeClr val="dk1"/>
                </a:solidFill>
                <a:latin typeface="Calibri" panose="020F0502020204030204" pitchFamily="34" charset="0"/>
                <a:ea typeface="Roboto"/>
                <a:cs typeface="Calibri" panose="020F0502020204030204" pitchFamily="34" charset="0"/>
                <a:sym typeface="Roboto"/>
              </a:rPr>
              <a:t>Ensure t</a:t>
            </a:r>
            <a:r>
              <a:rPr lang="en-ZA" sz="1200" dirty="0">
                <a:solidFill>
                  <a:schemeClr val="dk1"/>
                </a:solidFill>
                <a:latin typeface="Calibri" panose="020F0502020204030204" pitchFamily="34" charset="0"/>
                <a:ea typeface="Roboto"/>
                <a:cs typeface="Calibri" panose="020F0502020204030204" pitchFamily="34" charset="0"/>
                <a:sym typeface="Roboto"/>
              </a:rPr>
              <a:t>he</a:t>
            </a:r>
            <a:r>
              <a:rPr lang="en" sz="1200" dirty="0">
                <a:solidFill>
                  <a:schemeClr val="dk1"/>
                </a:solidFill>
                <a:latin typeface="Calibri" panose="020F0502020204030204" pitchFamily="34" charset="0"/>
                <a:ea typeface="Roboto"/>
                <a:cs typeface="Calibri" panose="020F0502020204030204" pitchFamily="34" charset="0"/>
                <a:sym typeface="Roboto"/>
              </a:rPr>
              <a:t> total value of all CTC Componants equals CTC Notch value</a:t>
            </a:r>
            <a:endParaRPr sz="1200" dirty="0">
              <a:solidFill>
                <a:schemeClr val="dk1"/>
              </a:solidFill>
              <a:latin typeface="Calibri" panose="020F0502020204030204" pitchFamily="34" charset="0"/>
              <a:ea typeface="Roboto"/>
              <a:cs typeface="Calibri" panose="020F0502020204030204" pitchFamily="34" charset="0"/>
              <a:sym typeface="Roboto"/>
            </a:endParaRPr>
          </a:p>
        </p:txBody>
      </p:sp>
      <p:sp>
        <p:nvSpPr>
          <p:cNvPr id="27" name="Google Shape;583;p23">
            <a:extLst>
              <a:ext uri="{FF2B5EF4-FFF2-40B4-BE49-F238E27FC236}">
                <a16:creationId xmlns:a16="http://schemas.microsoft.com/office/drawing/2014/main" id="{B61487FB-5856-5601-9A31-D4472A447945}"/>
              </a:ext>
            </a:extLst>
          </p:cNvPr>
          <p:cNvSpPr/>
          <p:nvPr/>
        </p:nvSpPr>
        <p:spPr>
          <a:xfrm>
            <a:off x="4028526" y="2638503"/>
            <a:ext cx="1085337" cy="1084424"/>
          </a:xfrm>
          <a:custGeom>
            <a:avLst/>
            <a:gdLst/>
            <a:ahLst/>
            <a:cxnLst/>
            <a:rect l="l" t="t" r="r" b="b"/>
            <a:pathLst>
              <a:path w="4702" h="4698" extrusionOk="0">
                <a:moveTo>
                  <a:pt x="2351" y="1"/>
                </a:moveTo>
                <a:cubicBezTo>
                  <a:pt x="1053" y="1"/>
                  <a:pt x="0" y="1054"/>
                  <a:pt x="0" y="2347"/>
                </a:cubicBezTo>
                <a:cubicBezTo>
                  <a:pt x="0" y="3645"/>
                  <a:pt x="1053" y="4697"/>
                  <a:pt x="2351" y="4697"/>
                </a:cubicBezTo>
                <a:cubicBezTo>
                  <a:pt x="3649" y="4697"/>
                  <a:pt x="4702" y="3645"/>
                  <a:pt x="4702" y="2347"/>
                </a:cubicBezTo>
                <a:cubicBezTo>
                  <a:pt x="4702" y="1054"/>
                  <a:pt x="3649" y="1"/>
                  <a:pt x="2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29" name="Google Shape;585;p23">
            <a:extLst>
              <a:ext uri="{FF2B5EF4-FFF2-40B4-BE49-F238E27FC236}">
                <a16:creationId xmlns:a16="http://schemas.microsoft.com/office/drawing/2014/main" id="{B24563D5-B803-9E32-DB36-86567CABF34D}"/>
              </a:ext>
            </a:extLst>
          </p:cNvPr>
          <p:cNvSpPr/>
          <p:nvPr/>
        </p:nvSpPr>
        <p:spPr>
          <a:xfrm rot="2098415">
            <a:off x="3551077" y="3538503"/>
            <a:ext cx="664531" cy="245122"/>
          </a:xfrm>
          <a:custGeom>
            <a:avLst/>
            <a:gdLst/>
            <a:ahLst/>
            <a:cxnLst/>
            <a:rect l="l" t="t" r="r" b="b"/>
            <a:pathLst>
              <a:path w="5594" h="1974" extrusionOk="0">
                <a:moveTo>
                  <a:pt x="5593" y="0"/>
                </a:moveTo>
                <a:lnTo>
                  <a:pt x="5593" y="0"/>
                </a:lnTo>
                <a:cubicBezTo>
                  <a:pt x="5030" y="335"/>
                  <a:pt x="4448" y="475"/>
                  <a:pt x="3913" y="475"/>
                </a:cubicBezTo>
                <a:cubicBezTo>
                  <a:pt x="3727" y="475"/>
                  <a:pt x="3546" y="458"/>
                  <a:pt x="3375" y="426"/>
                </a:cubicBezTo>
                <a:lnTo>
                  <a:pt x="3375" y="426"/>
                </a:lnTo>
                <a:cubicBezTo>
                  <a:pt x="3517" y="608"/>
                  <a:pt x="3678" y="779"/>
                  <a:pt x="3860" y="936"/>
                </a:cubicBezTo>
                <a:cubicBezTo>
                  <a:pt x="3485" y="1059"/>
                  <a:pt x="3093" y="1121"/>
                  <a:pt x="2699" y="1121"/>
                </a:cubicBezTo>
                <a:cubicBezTo>
                  <a:pt x="1823" y="1121"/>
                  <a:pt x="940" y="812"/>
                  <a:pt x="231" y="177"/>
                </a:cubicBezTo>
                <a:cubicBezTo>
                  <a:pt x="152" y="265"/>
                  <a:pt x="74" y="353"/>
                  <a:pt x="0" y="436"/>
                </a:cubicBezTo>
                <a:cubicBezTo>
                  <a:pt x="778" y="1129"/>
                  <a:pt x="1741" y="1467"/>
                  <a:pt x="2700" y="1467"/>
                </a:cubicBezTo>
                <a:cubicBezTo>
                  <a:pt x="3131" y="1467"/>
                  <a:pt x="3561" y="1399"/>
                  <a:pt x="3972" y="1264"/>
                </a:cubicBezTo>
                <a:lnTo>
                  <a:pt x="3972" y="1264"/>
                </a:lnTo>
                <a:cubicBezTo>
                  <a:pt x="3913" y="1504"/>
                  <a:pt x="3840" y="1739"/>
                  <a:pt x="3742" y="1974"/>
                </a:cubicBezTo>
                <a:cubicBezTo>
                  <a:pt x="4599" y="1509"/>
                  <a:pt x="5236" y="799"/>
                  <a:pt x="5593" y="0"/>
                </a:cubicBezTo>
                <a:close/>
              </a:path>
            </a:pathLst>
          </a:custGeom>
          <a:solidFill>
            <a:schemeClr val="bg1">
              <a:lumMod val="8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30" name="Google Shape;586;p23">
            <a:extLst>
              <a:ext uri="{FF2B5EF4-FFF2-40B4-BE49-F238E27FC236}">
                <a16:creationId xmlns:a16="http://schemas.microsoft.com/office/drawing/2014/main" id="{1D40C91B-7BB1-9A83-AAC2-D1A67FAEF50C}"/>
              </a:ext>
            </a:extLst>
          </p:cNvPr>
          <p:cNvSpPr/>
          <p:nvPr/>
        </p:nvSpPr>
        <p:spPr>
          <a:xfrm>
            <a:off x="4935107" y="2181326"/>
            <a:ext cx="510816" cy="528590"/>
          </a:xfrm>
          <a:custGeom>
            <a:avLst/>
            <a:gdLst/>
            <a:ahLst/>
            <a:cxnLst/>
            <a:rect l="l" t="t" r="r" b="b"/>
            <a:pathLst>
              <a:path w="3492" h="4637" extrusionOk="0">
                <a:moveTo>
                  <a:pt x="423" y="1"/>
                </a:moveTo>
                <a:cubicBezTo>
                  <a:pt x="281" y="1"/>
                  <a:pt x="140" y="8"/>
                  <a:pt x="0" y="23"/>
                </a:cubicBezTo>
                <a:cubicBezTo>
                  <a:pt x="774" y="454"/>
                  <a:pt x="1254" y="1091"/>
                  <a:pt x="1484" y="1728"/>
                </a:cubicBezTo>
                <a:cubicBezTo>
                  <a:pt x="1567" y="1512"/>
                  <a:pt x="1636" y="1287"/>
                  <a:pt x="1685" y="1052"/>
                </a:cubicBezTo>
                <a:cubicBezTo>
                  <a:pt x="2635" y="1899"/>
                  <a:pt x="3125" y="3221"/>
                  <a:pt x="2850" y="4573"/>
                </a:cubicBezTo>
                <a:cubicBezTo>
                  <a:pt x="2963" y="4598"/>
                  <a:pt x="3076" y="4617"/>
                  <a:pt x="3188" y="4637"/>
                </a:cubicBezTo>
                <a:cubicBezTo>
                  <a:pt x="3492" y="3163"/>
                  <a:pt x="2948" y="1718"/>
                  <a:pt x="1910" y="792"/>
                </a:cubicBezTo>
                <a:cubicBezTo>
                  <a:pt x="2145" y="719"/>
                  <a:pt x="2390" y="670"/>
                  <a:pt x="2640" y="631"/>
                </a:cubicBezTo>
                <a:cubicBezTo>
                  <a:pt x="1941" y="207"/>
                  <a:pt x="1169" y="1"/>
                  <a:pt x="423" y="1"/>
                </a:cubicBezTo>
                <a:close/>
              </a:path>
            </a:pathLst>
          </a:custGeom>
          <a:solidFill>
            <a:schemeClr val="bg1">
              <a:lumMod val="8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31" name="Google Shape;587;p23">
            <a:extLst>
              <a:ext uri="{FF2B5EF4-FFF2-40B4-BE49-F238E27FC236}">
                <a16:creationId xmlns:a16="http://schemas.microsoft.com/office/drawing/2014/main" id="{633AA6EF-718F-8B9C-CE3C-5F1449E63CAC}"/>
              </a:ext>
            </a:extLst>
          </p:cNvPr>
          <p:cNvSpPr/>
          <p:nvPr/>
        </p:nvSpPr>
        <p:spPr>
          <a:xfrm>
            <a:off x="4391610" y="2824832"/>
            <a:ext cx="343928" cy="598303"/>
          </a:xfrm>
          <a:custGeom>
            <a:avLst/>
            <a:gdLst/>
            <a:ahLst/>
            <a:cxnLst/>
            <a:rect l="l" t="t" r="r" b="b"/>
            <a:pathLst>
              <a:path w="1490" h="2592" extrusionOk="0">
                <a:moveTo>
                  <a:pt x="1391" y="427"/>
                </a:moveTo>
                <a:lnTo>
                  <a:pt x="1391" y="2161"/>
                </a:lnTo>
                <a:lnTo>
                  <a:pt x="93" y="2161"/>
                </a:lnTo>
                <a:lnTo>
                  <a:pt x="93" y="427"/>
                </a:lnTo>
                <a:close/>
                <a:moveTo>
                  <a:pt x="231" y="1"/>
                </a:moveTo>
                <a:cubicBezTo>
                  <a:pt x="103" y="1"/>
                  <a:pt x="0" y="99"/>
                  <a:pt x="0" y="226"/>
                </a:cubicBezTo>
                <a:lnTo>
                  <a:pt x="0" y="2366"/>
                </a:lnTo>
                <a:cubicBezTo>
                  <a:pt x="0" y="2489"/>
                  <a:pt x="103" y="2592"/>
                  <a:pt x="231" y="2592"/>
                </a:cubicBezTo>
                <a:lnTo>
                  <a:pt x="1264" y="2592"/>
                </a:lnTo>
                <a:cubicBezTo>
                  <a:pt x="1386" y="2592"/>
                  <a:pt x="1489" y="2489"/>
                  <a:pt x="1489" y="2366"/>
                </a:cubicBezTo>
                <a:lnTo>
                  <a:pt x="1489" y="226"/>
                </a:lnTo>
                <a:cubicBezTo>
                  <a:pt x="1489" y="99"/>
                  <a:pt x="1386" y="1"/>
                  <a:pt x="1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3" name="Google Shape;575;p23">
            <a:extLst>
              <a:ext uri="{FF2B5EF4-FFF2-40B4-BE49-F238E27FC236}">
                <a16:creationId xmlns:a16="http://schemas.microsoft.com/office/drawing/2014/main" id="{B3798C6A-72AD-E9F9-A645-A2B9F3623DD8}"/>
              </a:ext>
            </a:extLst>
          </p:cNvPr>
          <p:cNvSpPr/>
          <p:nvPr/>
        </p:nvSpPr>
        <p:spPr>
          <a:xfrm>
            <a:off x="4526181" y="3886632"/>
            <a:ext cx="340466" cy="382480"/>
          </a:xfrm>
          <a:custGeom>
            <a:avLst/>
            <a:gdLst/>
            <a:ahLst/>
            <a:cxnLst/>
            <a:rect l="l" t="t" r="r" b="b"/>
            <a:pathLst>
              <a:path w="1475" h="1657" extrusionOk="0">
                <a:moveTo>
                  <a:pt x="1251" y="0"/>
                </a:moveTo>
                <a:cubicBezTo>
                  <a:pt x="1226" y="0"/>
                  <a:pt x="1200" y="6"/>
                  <a:pt x="1176" y="17"/>
                </a:cubicBezTo>
                <a:cubicBezTo>
                  <a:pt x="1078" y="61"/>
                  <a:pt x="1029" y="173"/>
                  <a:pt x="1073" y="271"/>
                </a:cubicBezTo>
                <a:cubicBezTo>
                  <a:pt x="1078" y="291"/>
                  <a:pt x="1087" y="306"/>
                  <a:pt x="1102" y="320"/>
                </a:cubicBezTo>
                <a:lnTo>
                  <a:pt x="975" y="506"/>
                </a:lnTo>
                <a:cubicBezTo>
                  <a:pt x="938" y="492"/>
                  <a:pt x="900" y="484"/>
                  <a:pt x="862" y="484"/>
                </a:cubicBezTo>
                <a:cubicBezTo>
                  <a:pt x="824" y="484"/>
                  <a:pt x="786" y="492"/>
                  <a:pt x="749" y="506"/>
                </a:cubicBezTo>
                <a:cubicBezTo>
                  <a:pt x="691" y="531"/>
                  <a:pt x="647" y="575"/>
                  <a:pt x="617" y="624"/>
                </a:cubicBezTo>
                <a:lnTo>
                  <a:pt x="412" y="536"/>
                </a:lnTo>
                <a:cubicBezTo>
                  <a:pt x="416" y="502"/>
                  <a:pt x="412" y="467"/>
                  <a:pt x="397" y="433"/>
                </a:cubicBezTo>
                <a:cubicBezTo>
                  <a:pt x="367" y="359"/>
                  <a:pt x="293" y="316"/>
                  <a:pt x="217" y="316"/>
                </a:cubicBezTo>
                <a:cubicBezTo>
                  <a:pt x="192" y="316"/>
                  <a:pt x="166" y="320"/>
                  <a:pt x="142" y="330"/>
                </a:cubicBezTo>
                <a:cubicBezTo>
                  <a:pt x="44" y="374"/>
                  <a:pt x="0" y="487"/>
                  <a:pt x="39" y="590"/>
                </a:cubicBezTo>
                <a:cubicBezTo>
                  <a:pt x="72" y="662"/>
                  <a:pt x="144" y="705"/>
                  <a:pt x="219" y="705"/>
                </a:cubicBezTo>
                <a:cubicBezTo>
                  <a:pt x="246" y="705"/>
                  <a:pt x="273" y="699"/>
                  <a:pt x="299" y="688"/>
                </a:cubicBezTo>
                <a:cubicBezTo>
                  <a:pt x="328" y="678"/>
                  <a:pt x="353" y="658"/>
                  <a:pt x="367" y="639"/>
                </a:cubicBezTo>
                <a:lnTo>
                  <a:pt x="578" y="727"/>
                </a:lnTo>
                <a:cubicBezTo>
                  <a:pt x="568" y="781"/>
                  <a:pt x="573" y="835"/>
                  <a:pt x="598" y="884"/>
                </a:cubicBezTo>
                <a:cubicBezTo>
                  <a:pt x="622" y="947"/>
                  <a:pt x="671" y="996"/>
                  <a:pt x="725" y="1026"/>
                </a:cubicBezTo>
                <a:lnTo>
                  <a:pt x="666" y="1266"/>
                </a:lnTo>
                <a:cubicBezTo>
                  <a:pt x="647" y="1270"/>
                  <a:pt x="622" y="1275"/>
                  <a:pt x="603" y="1285"/>
                </a:cubicBezTo>
                <a:cubicBezTo>
                  <a:pt x="500" y="1324"/>
                  <a:pt x="456" y="1442"/>
                  <a:pt x="500" y="1540"/>
                </a:cubicBezTo>
                <a:cubicBezTo>
                  <a:pt x="533" y="1614"/>
                  <a:pt x="605" y="1657"/>
                  <a:pt x="681" y="1657"/>
                </a:cubicBezTo>
                <a:cubicBezTo>
                  <a:pt x="705" y="1657"/>
                  <a:pt x="730" y="1652"/>
                  <a:pt x="754" y="1643"/>
                </a:cubicBezTo>
                <a:cubicBezTo>
                  <a:pt x="852" y="1599"/>
                  <a:pt x="896" y="1481"/>
                  <a:pt x="857" y="1383"/>
                </a:cubicBezTo>
                <a:cubicBezTo>
                  <a:pt x="838" y="1344"/>
                  <a:pt x="808" y="1314"/>
                  <a:pt x="774" y="1295"/>
                </a:cubicBezTo>
                <a:lnTo>
                  <a:pt x="833" y="1055"/>
                </a:lnTo>
                <a:cubicBezTo>
                  <a:pt x="844" y="1056"/>
                  <a:pt x="856" y="1057"/>
                  <a:pt x="867" y="1057"/>
                </a:cubicBezTo>
                <a:cubicBezTo>
                  <a:pt x="903" y="1057"/>
                  <a:pt x="937" y="1050"/>
                  <a:pt x="975" y="1035"/>
                </a:cubicBezTo>
                <a:cubicBezTo>
                  <a:pt x="1122" y="972"/>
                  <a:pt x="1185" y="805"/>
                  <a:pt x="1122" y="658"/>
                </a:cubicBezTo>
                <a:cubicBezTo>
                  <a:pt x="1107" y="624"/>
                  <a:pt x="1087" y="595"/>
                  <a:pt x="1063" y="570"/>
                </a:cubicBezTo>
                <a:lnTo>
                  <a:pt x="1195" y="379"/>
                </a:lnTo>
                <a:cubicBezTo>
                  <a:pt x="1213" y="386"/>
                  <a:pt x="1234" y="390"/>
                  <a:pt x="1255" y="390"/>
                </a:cubicBezTo>
                <a:cubicBezTo>
                  <a:pt x="1279" y="390"/>
                  <a:pt x="1304" y="385"/>
                  <a:pt x="1327" y="374"/>
                </a:cubicBezTo>
                <a:cubicBezTo>
                  <a:pt x="1425" y="330"/>
                  <a:pt x="1474" y="217"/>
                  <a:pt x="1430" y="120"/>
                </a:cubicBezTo>
                <a:cubicBezTo>
                  <a:pt x="1397" y="46"/>
                  <a:pt x="1326" y="0"/>
                  <a:pt x="12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4" name="Google Shape;566;p23">
            <a:extLst>
              <a:ext uri="{FF2B5EF4-FFF2-40B4-BE49-F238E27FC236}">
                <a16:creationId xmlns:a16="http://schemas.microsoft.com/office/drawing/2014/main" id="{B31DAC88-7FB7-5CF8-BE88-DBB87BF6069F}"/>
              </a:ext>
            </a:extLst>
          </p:cNvPr>
          <p:cNvSpPr/>
          <p:nvPr/>
        </p:nvSpPr>
        <p:spPr>
          <a:xfrm>
            <a:off x="4250363" y="3739940"/>
            <a:ext cx="782547" cy="670058"/>
          </a:xfrm>
          <a:custGeom>
            <a:avLst/>
            <a:gdLst/>
            <a:ahLst/>
            <a:cxnLst/>
            <a:rect l="l" t="t" r="r" b="b"/>
            <a:pathLst>
              <a:path w="2631" h="2631" extrusionOk="0">
                <a:moveTo>
                  <a:pt x="1313" y="1"/>
                </a:moveTo>
                <a:cubicBezTo>
                  <a:pt x="588" y="1"/>
                  <a:pt x="0" y="588"/>
                  <a:pt x="0" y="1318"/>
                </a:cubicBezTo>
                <a:cubicBezTo>
                  <a:pt x="0" y="2043"/>
                  <a:pt x="588" y="2630"/>
                  <a:pt x="1313" y="2630"/>
                </a:cubicBezTo>
                <a:cubicBezTo>
                  <a:pt x="2042" y="2630"/>
                  <a:pt x="2630" y="2043"/>
                  <a:pt x="2630" y="1318"/>
                </a:cubicBezTo>
                <a:cubicBezTo>
                  <a:pt x="2630" y="588"/>
                  <a:pt x="2042" y="1"/>
                  <a:pt x="131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latin typeface="Calibri" panose="020F0502020204030204" pitchFamily="34" charset="0"/>
              <a:cs typeface="Calibri" panose="020F0502020204030204" pitchFamily="34" charset="0"/>
            </a:endParaRPr>
          </a:p>
        </p:txBody>
      </p:sp>
      <p:sp>
        <p:nvSpPr>
          <p:cNvPr id="5" name="Google Shape;586;p23">
            <a:extLst>
              <a:ext uri="{FF2B5EF4-FFF2-40B4-BE49-F238E27FC236}">
                <a16:creationId xmlns:a16="http://schemas.microsoft.com/office/drawing/2014/main" id="{9CA2A556-7AA8-892D-7C86-9635506805A8}"/>
              </a:ext>
            </a:extLst>
          </p:cNvPr>
          <p:cNvSpPr/>
          <p:nvPr/>
        </p:nvSpPr>
        <p:spPr>
          <a:xfrm rot="4098039">
            <a:off x="5018425" y="3372518"/>
            <a:ext cx="510816" cy="528590"/>
          </a:xfrm>
          <a:custGeom>
            <a:avLst/>
            <a:gdLst/>
            <a:ahLst/>
            <a:cxnLst/>
            <a:rect l="l" t="t" r="r" b="b"/>
            <a:pathLst>
              <a:path w="3492" h="4637" extrusionOk="0">
                <a:moveTo>
                  <a:pt x="423" y="1"/>
                </a:moveTo>
                <a:cubicBezTo>
                  <a:pt x="281" y="1"/>
                  <a:pt x="140" y="8"/>
                  <a:pt x="0" y="23"/>
                </a:cubicBezTo>
                <a:cubicBezTo>
                  <a:pt x="774" y="454"/>
                  <a:pt x="1254" y="1091"/>
                  <a:pt x="1484" y="1728"/>
                </a:cubicBezTo>
                <a:cubicBezTo>
                  <a:pt x="1567" y="1512"/>
                  <a:pt x="1636" y="1287"/>
                  <a:pt x="1685" y="1052"/>
                </a:cubicBezTo>
                <a:cubicBezTo>
                  <a:pt x="2635" y="1899"/>
                  <a:pt x="3125" y="3221"/>
                  <a:pt x="2850" y="4573"/>
                </a:cubicBezTo>
                <a:cubicBezTo>
                  <a:pt x="2963" y="4598"/>
                  <a:pt x="3076" y="4617"/>
                  <a:pt x="3188" y="4637"/>
                </a:cubicBezTo>
                <a:cubicBezTo>
                  <a:pt x="3492" y="3163"/>
                  <a:pt x="2948" y="1718"/>
                  <a:pt x="1910" y="792"/>
                </a:cubicBezTo>
                <a:cubicBezTo>
                  <a:pt x="2145" y="719"/>
                  <a:pt x="2390" y="670"/>
                  <a:pt x="2640" y="631"/>
                </a:cubicBezTo>
                <a:cubicBezTo>
                  <a:pt x="1941" y="207"/>
                  <a:pt x="1169" y="1"/>
                  <a:pt x="423" y="1"/>
                </a:cubicBezTo>
                <a:close/>
              </a:path>
            </a:pathLst>
          </a:custGeom>
          <a:solidFill>
            <a:schemeClr val="bg1">
              <a:lumMod val="8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7" name="Google Shape;585;p23">
            <a:extLst>
              <a:ext uri="{FF2B5EF4-FFF2-40B4-BE49-F238E27FC236}">
                <a16:creationId xmlns:a16="http://schemas.microsoft.com/office/drawing/2014/main" id="{537B2E5D-F043-2FB2-2FC0-D3A663131C2B}"/>
              </a:ext>
            </a:extLst>
          </p:cNvPr>
          <p:cNvSpPr/>
          <p:nvPr/>
        </p:nvSpPr>
        <p:spPr>
          <a:xfrm rot="7738794">
            <a:off x="3589055" y="2218216"/>
            <a:ext cx="664531" cy="245122"/>
          </a:xfrm>
          <a:custGeom>
            <a:avLst/>
            <a:gdLst/>
            <a:ahLst/>
            <a:cxnLst/>
            <a:rect l="l" t="t" r="r" b="b"/>
            <a:pathLst>
              <a:path w="5594" h="1974" extrusionOk="0">
                <a:moveTo>
                  <a:pt x="5593" y="0"/>
                </a:moveTo>
                <a:lnTo>
                  <a:pt x="5593" y="0"/>
                </a:lnTo>
                <a:cubicBezTo>
                  <a:pt x="5030" y="335"/>
                  <a:pt x="4448" y="475"/>
                  <a:pt x="3913" y="475"/>
                </a:cubicBezTo>
                <a:cubicBezTo>
                  <a:pt x="3727" y="475"/>
                  <a:pt x="3546" y="458"/>
                  <a:pt x="3375" y="426"/>
                </a:cubicBezTo>
                <a:lnTo>
                  <a:pt x="3375" y="426"/>
                </a:lnTo>
                <a:cubicBezTo>
                  <a:pt x="3517" y="608"/>
                  <a:pt x="3678" y="779"/>
                  <a:pt x="3860" y="936"/>
                </a:cubicBezTo>
                <a:cubicBezTo>
                  <a:pt x="3485" y="1059"/>
                  <a:pt x="3093" y="1121"/>
                  <a:pt x="2699" y="1121"/>
                </a:cubicBezTo>
                <a:cubicBezTo>
                  <a:pt x="1823" y="1121"/>
                  <a:pt x="940" y="812"/>
                  <a:pt x="231" y="177"/>
                </a:cubicBezTo>
                <a:cubicBezTo>
                  <a:pt x="152" y="265"/>
                  <a:pt x="74" y="353"/>
                  <a:pt x="0" y="436"/>
                </a:cubicBezTo>
                <a:cubicBezTo>
                  <a:pt x="778" y="1129"/>
                  <a:pt x="1741" y="1467"/>
                  <a:pt x="2700" y="1467"/>
                </a:cubicBezTo>
                <a:cubicBezTo>
                  <a:pt x="3131" y="1467"/>
                  <a:pt x="3561" y="1399"/>
                  <a:pt x="3972" y="1264"/>
                </a:cubicBezTo>
                <a:lnTo>
                  <a:pt x="3972" y="1264"/>
                </a:lnTo>
                <a:cubicBezTo>
                  <a:pt x="3913" y="1504"/>
                  <a:pt x="3840" y="1739"/>
                  <a:pt x="3742" y="1974"/>
                </a:cubicBezTo>
                <a:cubicBezTo>
                  <a:pt x="4599" y="1509"/>
                  <a:pt x="5236" y="799"/>
                  <a:pt x="5593" y="0"/>
                </a:cubicBezTo>
                <a:close/>
              </a:path>
            </a:pathLst>
          </a:custGeom>
          <a:solidFill>
            <a:schemeClr val="bg1">
              <a:lumMod val="8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13" name="Google Shape;567;p23">
            <a:extLst>
              <a:ext uri="{FF2B5EF4-FFF2-40B4-BE49-F238E27FC236}">
                <a16:creationId xmlns:a16="http://schemas.microsoft.com/office/drawing/2014/main" id="{70A2DE62-CDF0-6A3B-3314-87E8D04BBBA5}"/>
              </a:ext>
            </a:extLst>
          </p:cNvPr>
          <p:cNvSpPr txBox="1"/>
          <p:nvPr/>
        </p:nvSpPr>
        <p:spPr>
          <a:xfrm>
            <a:off x="2219962" y="3978422"/>
            <a:ext cx="1808564" cy="383009"/>
          </a:xfrm>
          <a:prstGeom prst="rect">
            <a:avLst/>
          </a:prstGeom>
          <a:noFill/>
          <a:ln>
            <a:noFill/>
          </a:ln>
        </p:spPr>
        <p:txBody>
          <a:bodyPr spcFirstLastPara="1" wrap="square" lIns="91425" tIns="91425" rIns="0" bIns="91425" anchor="ctr" anchorCtr="0">
            <a:noAutofit/>
          </a:bodyPr>
          <a:lstStyle/>
          <a:p>
            <a:pPr marL="0" lvl="0" indent="0" rtl="0">
              <a:spcBef>
                <a:spcPts val="0"/>
              </a:spcBef>
              <a:spcAft>
                <a:spcPts val="0"/>
              </a:spcAft>
              <a:buNone/>
            </a:pPr>
            <a:r>
              <a:rPr lang="en" sz="1200" dirty="0">
                <a:solidFill>
                  <a:srgbClr val="0070C0"/>
                </a:solidFill>
                <a:latin typeface="Calibri" panose="020F0502020204030204" pitchFamily="34" charset="0"/>
                <a:ea typeface="Fira Sans Extra Condensed Medium"/>
                <a:cs typeface="Calibri" panose="020F0502020204030204" pitchFamily="34" charset="0"/>
                <a:sym typeface="Fira Sans Extra Condensed Medium"/>
              </a:rPr>
              <a:t>Recalculate  values of other components</a:t>
            </a:r>
          </a:p>
        </p:txBody>
      </p:sp>
      <p:pic>
        <p:nvPicPr>
          <p:cNvPr id="16" name="Picture 15">
            <a:extLst>
              <a:ext uri="{FF2B5EF4-FFF2-40B4-BE49-F238E27FC236}">
                <a16:creationId xmlns:a16="http://schemas.microsoft.com/office/drawing/2014/main" id="{8B036167-7D5E-12A5-6152-7114FF768665}"/>
              </a:ext>
            </a:extLst>
          </p:cNvPr>
          <p:cNvPicPr>
            <a:picLocks noChangeAspect="1"/>
          </p:cNvPicPr>
          <p:nvPr/>
        </p:nvPicPr>
        <p:blipFill>
          <a:blip r:embed="rId2"/>
          <a:stretch>
            <a:fillRect/>
          </a:stretch>
        </p:blipFill>
        <p:spPr>
          <a:xfrm>
            <a:off x="4372575" y="3804546"/>
            <a:ext cx="536754" cy="530002"/>
          </a:xfrm>
          <a:prstGeom prst="rect">
            <a:avLst/>
          </a:prstGeom>
        </p:spPr>
      </p:pic>
      <p:pic>
        <p:nvPicPr>
          <p:cNvPr id="17" name="Picture 16">
            <a:extLst>
              <a:ext uri="{FF2B5EF4-FFF2-40B4-BE49-F238E27FC236}">
                <a16:creationId xmlns:a16="http://schemas.microsoft.com/office/drawing/2014/main" id="{2EE0AB18-F72B-D216-2070-9627014FEBAB}"/>
              </a:ext>
            </a:extLst>
          </p:cNvPr>
          <p:cNvPicPr>
            <a:picLocks noChangeAspect="1"/>
          </p:cNvPicPr>
          <p:nvPr/>
        </p:nvPicPr>
        <p:blipFill>
          <a:blip r:embed="rId3"/>
          <a:stretch>
            <a:fillRect/>
          </a:stretch>
        </p:blipFill>
        <p:spPr>
          <a:xfrm>
            <a:off x="5240859" y="2738442"/>
            <a:ext cx="617670" cy="598368"/>
          </a:xfrm>
          <a:prstGeom prst="rect">
            <a:avLst/>
          </a:prstGeom>
        </p:spPr>
      </p:pic>
      <p:pic>
        <p:nvPicPr>
          <p:cNvPr id="9" name="Picture 8">
            <a:extLst>
              <a:ext uri="{FF2B5EF4-FFF2-40B4-BE49-F238E27FC236}">
                <a16:creationId xmlns:a16="http://schemas.microsoft.com/office/drawing/2014/main" id="{544A1F13-8A77-6490-B139-93C125F8F4B3}"/>
              </a:ext>
            </a:extLst>
          </p:cNvPr>
          <p:cNvPicPr>
            <a:picLocks noChangeAspect="1"/>
          </p:cNvPicPr>
          <p:nvPr/>
        </p:nvPicPr>
        <p:blipFill>
          <a:blip r:embed="rId4"/>
          <a:stretch>
            <a:fillRect/>
          </a:stretch>
        </p:blipFill>
        <p:spPr>
          <a:xfrm>
            <a:off x="4372575" y="1840621"/>
            <a:ext cx="510816" cy="378605"/>
          </a:xfrm>
          <a:prstGeom prst="rect">
            <a:avLst/>
          </a:prstGeom>
        </p:spPr>
      </p:pic>
      <p:pic>
        <p:nvPicPr>
          <p:cNvPr id="10" name="Picture 9">
            <a:extLst>
              <a:ext uri="{FF2B5EF4-FFF2-40B4-BE49-F238E27FC236}">
                <a16:creationId xmlns:a16="http://schemas.microsoft.com/office/drawing/2014/main" id="{80945B84-0D72-41DE-ED6E-2DF7B5DB69E4}"/>
              </a:ext>
            </a:extLst>
          </p:cNvPr>
          <p:cNvPicPr>
            <a:picLocks noChangeAspect="1"/>
          </p:cNvPicPr>
          <p:nvPr/>
        </p:nvPicPr>
        <p:blipFill>
          <a:blip r:embed="rId5"/>
          <a:stretch>
            <a:fillRect/>
          </a:stretch>
        </p:blipFill>
        <p:spPr>
          <a:xfrm>
            <a:off x="3335408" y="2725935"/>
            <a:ext cx="563251" cy="427528"/>
          </a:xfrm>
          <a:prstGeom prst="rect">
            <a:avLst/>
          </a:prstGeom>
        </p:spPr>
      </p:pic>
    </p:spTree>
    <p:extLst>
      <p:ext uri="{BB962C8B-B14F-4D97-AF65-F5344CB8AC3E}">
        <p14:creationId xmlns:p14="http://schemas.microsoft.com/office/powerpoint/2010/main" val="473412530"/>
      </p:ext>
    </p:extLst>
  </p:cSld>
  <p:clrMapOvr>
    <a:masterClrMapping/>
  </p:clrMapOvr>
</p:sld>
</file>

<file path=ppt/theme/theme1.xml><?xml version="1.0" encoding="utf-8"?>
<a:theme xmlns:a="http://schemas.openxmlformats.org/drawingml/2006/main" name="Title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Index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1_Content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461</TotalTime>
  <Words>787</Words>
  <Application>Microsoft Office PowerPoint</Application>
  <PresentationFormat>Custom</PresentationFormat>
  <Paragraphs>94</Paragraphs>
  <Slides>21</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21</vt:i4>
      </vt:variant>
    </vt:vector>
  </HeadingPairs>
  <TitlesOfParts>
    <vt:vector size="30" baseType="lpstr">
      <vt:lpstr>Arial</vt:lpstr>
      <vt:lpstr>Calibri</vt:lpstr>
      <vt:lpstr>DM Sans</vt:lpstr>
      <vt:lpstr>Fira Sans Extra Condensed Medium</vt:lpstr>
      <vt:lpstr>Noto Sans</vt:lpstr>
      <vt:lpstr>Open Sans</vt:lpstr>
      <vt:lpstr>Title Slides</vt:lpstr>
      <vt:lpstr>Index Slides</vt:lpstr>
      <vt:lpstr>1_Content Slides</vt:lpstr>
      <vt:lpstr>Workflow for structure of salary package components</vt:lpstr>
      <vt:lpstr>Overview</vt:lpstr>
      <vt:lpstr>Overview</vt:lpstr>
      <vt:lpstr>Definition  of CTC </vt:lpstr>
      <vt:lpstr>Acronyms  </vt:lpstr>
      <vt:lpstr>What is included in CTC</vt:lpstr>
      <vt:lpstr>What Is Included in CTC</vt:lpstr>
      <vt:lpstr>How Does this work</vt:lpstr>
      <vt:lpstr>How do you manage CTC changes</vt:lpstr>
      <vt:lpstr>What happens in reality</vt:lpstr>
      <vt:lpstr>Why use CTC at all </vt:lpstr>
      <vt:lpstr>PowerPoint Presentation</vt:lpstr>
      <vt:lpstr>Manage CTC the easy way</vt:lpstr>
      <vt:lpstr>What Type of Packages can we handle</vt:lpstr>
      <vt:lpstr>CTC Package calculations</vt:lpstr>
      <vt:lpstr>How can we help you</vt:lpstr>
      <vt:lpstr>Are you battling to maintain your CTC personnel </vt:lpstr>
      <vt:lpstr>How can we help you</vt:lpstr>
      <vt:lpstr>PowerPoint Presentation</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User;mbali.mbhele@adaptit.com</dc:creator>
  <cp:lastModifiedBy>Allie De Nysschen</cp:lastModifiedBy>
  <cp:revision>110</cp:revision>
  <dcterms:created xsi:type="dcterms:W3CDTF">2023-07-06T09:53:04Z</dcterms:created>
  <dcterms:modified xsi:type="dcterms:W3CDTF">2024-03-04T05:41:16Z</dcterms:modified>
</cp:coreProperties>
</file>